
<file path=[Content_Types].xml><?xml version="1.0" encoding="utf-8"?>
<Types xmlns="http://schemas.openxmlformats.org/package/2006/content-types"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0" r:id="rId2"/>
    <p:sldId id="256" r:id="rId3"/>
    <p:sldId id="258" r:id="rId4"/>
    <p:sldId id="259" r:id="rId5"/>
    <p:sldId id="261" r:id="rId6"/>
    <p:sldId id="341" r:id="rId7"/>
    <p:sldId id="342" r:id="rId8"/>
    <p:sldId id="343" r:id="rId9"/>
    <p:sldId id="257" r:id="rId10"/>
    <p:sldId id="33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392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A61C7-3858-45C0-BB20-F618F8142128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6504-6C1F-4C81-9850-777E70F2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500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Expanded academic discussion on The EM Approach to Undifferentiated Patients. Include clinical examples and management sequencing.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2995A-6090-4F9F-A14A-B82E8FA23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1466CB-72F2-457B-9548-5347F4395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0592C-A02B-459F-98A8-3DE603B5B4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53FE7-3C7C-4277-89BE-50A209C7A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DC194-8D35-469C-8262-550225C1E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9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E2B43-A6CA-49D7-B8C1-38650ECD2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E5129-5F5B-411A-A27B-5BACA8061F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F1184-8748-40B7-9E8D-12F4D7B8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BA631-E066-4FEC-A694-8145F19DF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8F00E-D342-4169-8060-A7F62F35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2A074-F0F1-42B2-92D4-72008DCFFA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6B4853-923C-4A8D-BF07-5106FF522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21C54-A4ED-486E-9060-90C0EB90FC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9FBB3-A6BE-4D98-A922-FA65E9C8D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3DE78-99B5-4E00-BC59-76E8F4B4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74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79C41-7833-44F0-B689-A458D4492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A685B-04F3-41B2-AE7C-BD9732341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07F356-1DED-4BF5-B05C-AD983D1EB7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9E2D-86AA-4D93-AB30-FD8BDC7B9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4FD9E-697B-4E79-9D82-3F0DFE1A5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88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280AC-34CB-47F3-B18A-0C3085789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2063C-49E5-4EE8-B5B0-46292676C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8F80D-7327-46ED-8D83-F42C801BA0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3E7D0-E666-47F8-A09A-33BD44C4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D4054-2A12-4630-A4CC-DED15506A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65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D1FB-0504-4D83-9383-E535835B1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DCF55-2200-47F6-9E36-85D8F6C7A0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AB2873-23B7-469B-A620-8475BFE972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646B3E-384E-4692-84CA-0D539CB571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E45A34-DD4B-459F-BC18-DB932CD06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BF633-DB8B-4788-8824-07DD0B0CE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6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F7354-698E-4152-8752-E2541D702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065E2-531C-4184-9588-01C05B221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F4CD19-D9FD-48E5-B18D-0E8503FB5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5660BA-1191-4444-ABD9-705516FAD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933CB2-E39D-4633-A7F0-51580BDF5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07F319-C8B6-401C-A3C2-420D2D6F1A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6D437B-9D6B-4A5E-BBA2-7A7F17D1A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C2CF17-545B-4FEB-8996-58CB93962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6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DE739-4977-42B1-95FD-26F59F121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6B1BEC-E458-41C1-A9B6-A7DFF28F2E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CA3CE0-461C-4247-B260-FC73CC971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E8E3C8-C503-437F-8107-A65A92214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30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6A485E-6533-43F4-8572-9CF9A8920C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16B32-5A96-4133-83A1-B5998B4D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0E9B9-3676-4DDE-A6E4-BF6E557B3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5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83B29-8E42-4EA9-9379-CAE654D3C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0337F-6155-4630-A4DA-84EBCC697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28C48-5E8D-46A4-ABFB-991AC0311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E4A87C-D9ED-4188-B133-5FD0C424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4E9B5B-9773-4BC4-8A57-674F95F1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2B3DA5-47B1-4F51-A6FF-D523ED62B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848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A2FCF-3D6D-4BB4-B346-C854D309F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0AF3A6-CFE5-4FCF-BC4D-F45201852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F44447-35C6-4BC8-9382-9433A46D45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C178FF-3501-4C37-8B0D-2DCDE34ECA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121409-86A7-4808-A384-4E2E15F02C5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DAF1B1-1046-4867-AC08-8F6F05292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76C81-DB92-4CD9-9AB9-0502ABA0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0090E4-335E-43F4-95EE-802E9B5BC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7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4DD099-AD6D-4654-BED0-41671D56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93D49-672B-4A0C-A210-DFAC80B20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37058-9421-4801-8153-36AADAE6C5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614E70-71F7-4A26-8FB5-7822AC41063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102030"/>
            <a:ext cx="1896020" cy="7559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5BB1DD-C661-459D-8B35-8FC18D51E02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478471" y="6310292"/>
            <a:ext cx="457240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7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F84D04-8065-48BA-9327-58CF15B1FC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80000">
            <a:off x="1137836" y="1003258"/>
            <a:ext cx="9916327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23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0348D-2A63-F076-233B-F7D79271C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9E064-6680-2E81-C0F4-63EAC2A1D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could kill them?</a:t>
            </a:r>
          </a:p>
          <a:p>
            <a:r>
              <a:rPr lang="en-US" dirty="0"/>
              <a:t>What do you do in first 5 minutes?</a:t>
            </a:r>
          </a:p>
          <a:p>
            <a:r>
              <a:rPr lang="en-US" dirty="0"/>
              <a:t>What test confirms?</a:t>
            </a:r>
          </a:p>
          <a:p>
            <a:r>
              <a:rPr lang="en-US" dirty="0"/>
              <a:t>What would kill them if you missed it?</a:t>
            </a:r>
          </a:p>
        </p:txBody>
      </p:sp>
    </p:spTree>
    <p:extLst>
      <p:ext uri="{BB962C8B-B14F-4D97-AF65-F5344CB8AC3E}">
        <p14:creationId xmlns:p14="http://schemas.microsoft.com/office/powerpoint/2010/main" val="1009957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57" y="2327467"/>
            <a:ext cx="12192257" cy="3865470"/>
            <a:chOff x="0" y="3396058"/>
            <a:chExt cx="17475569" cy="5540507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396058"/>
              <a:ext cx="12176494" cy="554050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176494" y="6083330"/>
              <a:ext cx="5299075" cy="89535"/>
            </a:xfrm>
            <a:custGeom>
              <a:avLst/>
              <a:gdLst/>
              <a:ahLst/>
              <a:cxnLst/>
              <a:rect l="l" t="t" r="r" b="b"/>
              <a:pathLst>
                <a:path w="5299075" h="89535">
                  <a:moveTo>
                    <a:pt x="5298704" y="89362"/>
                  </a:moveTo>
                  <a:lnTo>
                    <a:pt x="0" y="89362"/>
                  </a:lnTo>
                  <a:lnTo>
                    <a:pt x="0" y="0"/>
                  </a:lnTo>
                  <a:lnTo>
                    <a:pt x="5298704" y="0"/>
                  </a:lnTo>
                  <a:lnTo>
                    <a:pt x="5298704" y="893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256"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192271" y="422344"/>
            <a:ext cx="7861005" cy="1546935"/>
          </a:xfrm>
          <a:prstGeom prst="rect">
            <a:avLst/>
          </a:prstGeom>
        </p:spPr>
        <p:txBody>
          <a:bodyPr vert="horz" wrap="square" lIns="0" tIns="46074" rIns="0" bIns="0" rtlCol="0" anchor="ctr">
            <a:spAutoFit/>
          </a:bodyPr>
          <a:lstStyle/>
          <a:p>
            <a:pPr marL="489559" marR="493989" algn="ctr">
              <a:lnSpc>
                <a:spcPts val="4277"/>
              </a:lnSpc>
              <a:spcBef>
                <a:spcPts val="363"/>
              </a:spcBef>
            </a:pPr>
            <a:r>
              <a:rPr sz="3698" spc="171" dirty="0">
                <a:solidFill>
                  <a:srgbClr val="1F2126"/>
                </a:solidFill>
              </a:rPr>
              <a:t>The</a:t>
            </a:r>
            <a:r>
              <a:rPr sz="3698" spc="-195" dirty="0">
                <a:solidFill>
                  <a:srgbClr val="1F2126"/>
                </a:solidFill>
              </a:rPr>
              <a:t> </a:t>
            </a:r>
            <a:r>
              <a:rPr sz="3698" spc="153" dirty="0">
                <a:solidFill>
                  <a:srgbClr val="1F2126"/>
                </a:solidFill>
              </a:rPr>
              <a:t>Undifferentiated</a:t>
            </a:r>
            <a:r>
              <a:rPr sz="3698" spc="-317" dirty="0">
                <a:solidFill>
                  <a:srgbClr val="1F2126"/>
                </a:solidFill>
              </a:rPr>
              <a:t> </a:t>
            </a:r>
            <a:r>
              <a:rPr sz="3698" spc="112" dirty="0">
                <a:solidFill>
                  <a:srgbClr val="1F2126"/>
                </a:solidFill>
              </a:rPr>
              <a:t>Patient: </a:t>
            </a:r>
            <a:r>
              <a:rPr sz="3698" spc="87" dirty="0">
                <a:solidFill>
                  <a:srgbClr val="1F2126"/>
                </a:solidFill>
              </a:rPr>
              <a:t>From</a:t>
            </a:r>
            <a:r>
              <a:rPr sz="3698" spc="-209" dirty="0">
                <a:solidFill>
                  <a:srgbClr val="1F2126"/>
                </a:solidFill>
              </a:rPr>
              <a:t> </a:t>
            </a:r>
            <a:r>
              <a:rPr sz="3698" spc="108" dirty="0">
                <a:solidFill>
                  <a:srgbClr val="1F2126"/>
                </a:solidFill>
              </a:rPr>
              <a:t>Chaos</a:t>
            </a:r>
            <a:r>
              <a:rPr sz="3698" spc="-66" dirty="0">
                <a:solidFill>
                  <a:srgbClr val="1F2126"/>
                </a:solidFill>
              </a:rPr>
              <a:t> </a:t>
            </a:r>
            <a:r>
              <a:rPr sz="3698" spc="136" dirty="0">
                <a:solidFill>
                  <a:srgbClr val="1F2126"/>
                </a:solidFill>
              </a:rPr>
              <a:t>to</a:t>
            </a:r>
            <a:r>
              <a:rPr sz="3698" spc="-157" dirty="0">
                <a:solidFill>
                  <a:srgbClr val="1F2126"/>
                </a:solidFill>
              </a:rPr>
              <a:t> </a:t>
            </a:r>
            <a:r>
              <a:rPr sz="3698" spc="87" dirty="0">
                <a:solidFill>
                  <a:srgbClr val="1F2126"/>
                </a:solidFill>
              </a:rPr>
              <a:t>Clarity</a:t>
            </a:r>
            <a:endParaRPr sz="3698"/>
          </a:p>
          <a:p>
            <a:pPr algn="ctr">
              <a:lnSpc>
                <a:spcPts val="3105"/>
              </a:lnSpc>
            </a:pPr>
            <a:r>
              <a:rPr sz="2616" spc="-209" dirty="0">
                <a:solidFill>
                  <a:srgbClr val="383838"/>
                </a:solidFill>
                <a:latin typeface="Times New Roman"/>
                <a:cs typeface="Times New Roman"/>
              </a:rPr>
              <a:t>A</a:t>
            </a:r>
            <a:r>
              <a:rPr sz="2616" spc="-84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2616" spc="38" dirty="0">
                <a:solidFill>
                  <a:srgbClr val="383838"/>
                </a:solidFill>
                <a:latin typeface="Times New Roman"/>
                <a:cs typeface="Times New Roman"/>
              </a:rPr>
              <a:t>Masterclass</a:t>
            </a:r>
            <a:r>
              <a:rPr sz="2616" spc="202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2616" spc="59" dirty="0">
                <a:solidFill>
                  <a:srgbClr val="383838"/>
                </a:solidFill>
                <a:latin typeface="Times New Roman"/>
                <a:cs typeface="Times New Roman"/>
              </a:rPr>
              <a:t>in</a:t>
            </a:r>
            <a:r>
              <a:rPr sz="2616" spc="52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2616" spc="38" dirty="0">
                <a:solidFill>
                  <a:srgbClr val="383838"/>
                </a:solidFill>
                <a:latin typeface="Times New Roman"/>
                <a:cs typeface="Times New Roman"/>
              </a:rPr>
              <a:t>Emergency</a:t>
            </a:r>
            <a:r>
              <a:rPr sz="2616" spc="19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2616" dirty="0">
                <a:solidFill>
                  <a:srgbClr val="383838"/>
                </a:solidFill>
                <a:latin typeface="Times New Roman"/>
                <a:cs typeface="Times New Roman"/>
              </a:rPr>
              <a:t>Medicine</a:t>
            </a:r>
            <a:r>
              <a:rPr sz="2616" spc="147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2616" spc="42" dirty="0">
                <a:solidFill>
                  <a:srgbClr val="383838"/>
                </a:solidFill>
                <a:latin typeface="Times New Roman"/>
                <a:cs typeface="Times New Roman"/>
              </a:rPr>
              <a:t>Decision-</a:t>
            </a:r>
            <a:r>
              <a:rPr sz="2616" spc="45" dirty="0">
                <a:solidFill>
                  <a:srgbClr val="383838"/>
                </a:solidFill>
                <a:latin typeface="Times New Roman"/>
                <a:cs typeface="Times New Roman"/>
              </a:rPr>
              <a:t>Making</a:t>
            </a:r>
            <a:endParaRPr sz="2616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8396" y="5232727"/>
            <a:ext cx="284421" cy="165142"/>
          </a:xfrm>
          <a:prstGeom prst="rect">
            <a:avLst/>
          </a:prstGeom>
        </p:spPr>
        <p:txBody>
          <a:bodyPr vert="horz" wrap="square" lIns="0" tIns="9303" rIns="0" bIns="0" rtlCol="0">
            <a:spAutoFit/>
          </a:bodyPr>
          <a:lstStyle/>
          <a:p>
            <a:pPr marL="8861">
              <a:spcBef>
                <a:spcPts val="73"/>
              </a:spcBef>
              <a:tabLst>
                <a:tab pos="230381" algn="l"/>
              </a:tabLst>
            </a:pPr>
            <a:r>
              <a:rPr sz="1012" dirty="0">
                <a:solidFill>
                  <a:srgbClr val="5D5D5D"/>
                </a:solidFill>
                <a:latin typeface="Arial"/>
                <a:cs typeface="Arial"/>
              </a:rPr>
              <a:t>	</a:t>
            </a:r>
            <a:r>
              <a:rPr sz="1012" spc="-35" dirty="0">
                <a:solidFill>
                  <a:srgbClr val="7B2826"/>
                </a:solidFill>
                <a:latin typeface="Arial"/>
                <a:cs typeface="Arial"/>
              </a:rPr>
              <a:t>-</a:t>
            </a:r>
            <a:endParaRPr sz="1012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95046" y="643131"/>
            <a:ext cx="870849" cy="99754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7580" y="4088181"/>
            <a:ext cx="835305" cy="80159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1987" y="5263855"/>
            <a:ext cx="604263" cy="8194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78656" y="4622578"/>
            <a:ext cx="462083" cy="6947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60883" y="5495426"/>
            <a:ext cx="675352" cy="69471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7944283" y="2021847"/>
            <a:ext cx="0" cy="4168406"/>
          </a:xfrm>
          <a:custGeom>
            <a:avLst/>
            <a:gdLst/>
            <a:ahLst/>
            <a:cxnLst/>
            <a:rect l="l" t="t" r="r" b="b"/>
            <a:pathLst>
              <a:path h="5974715">
                <a:moveTo>
                  <a:pt x="0" y="5974554"/>
                </a:moveTo>
                <a:lnTo>
                  <a:pt x="0" y="0"/>
                </a:lnTo>
              </a:path>
            </a:pathLst>
          </a:custGeom>
          <a:ln w="127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256"/>
          </a:p>
        </p:txBody>
      </p: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xfrm>
            <a:off x="584791" y="487645"/>
            <a:ext cx="7990249" cy="512161"/>
          </a:xfrm>
          <a:prstGeom prst="rect">
            <a:avLst/>
          </a:prstGeom>
        </p:spPr>
        <p:txBody>
          <a:bodyPr vert="horz" wrap="square" lIns="0" tIns="81885" rIns="0" bIns="0" rtlCol="0" anchor="ctr">
            <a:spAutoFit/>
          </a:bodyPr>
          <a:lstStyle/>
          <a:p>
            <a:pPr marL="93481">
              <a:lnSpc>
                <a:spcPct val="100000"/>
              </a:lnSpc>
              <a:spcBef>
                <a:spcPts val="84"/>
              </a:spcBef>
            </a:pPr>
            <a:r>
              <a:rPr sz="2791" spc="142" dirty="0">
                <a:solidFill>
                  <a:srgbClr val="010101"/>
                </a:solidFill>
              </a:rPr>
              <a:t>The</a:t>
            </a:r>
            <a:r>
              <a:rPr sz="2791" spc="-177" dirty="0">
                <a:solidFill>
                  <a:srgbClr val="010101"/>
                </a:solidFill>
              </a:rPr>
              <a:t> </a:t>
            </a:r>
            <a:r>
              <a:rPr sz="2791" spc="59" dirty="0">
                <a:solidFill>
                  <a:srgbClr val="010101"/>
                </a:solidFill>
              </a:rPr>
              <a:t>First</a:t>
            </a:r>
            <a:r>
              <a:rPr sz="2791" spc="-77" dirty="0">
                <a:solidFill>
                  <a:srgbClr val="010101"/>
                </a:solidFill>
              </a:rPr>
              <a:t> </a:t>
            </a:r>
            <a:r>
              <a:rPr sz="2791" spc="77" dirty="0">
                <a:solidFill>
                  <a:srgbClr val="010101"/>
                </a:solidFill>
              </a:rPr>
              <a:t>Assessment:</a:t>
            </a:r>
            <a:r>
              <a:rPr sz="2791" spc="-150" dirty="0">
                <a:solidFill>
                  <a:srgbClr val="010101"/>
                </a:solidFill>
              </a:rPr>
              <a:t> </a:t>
            </a:r>
            <a:r>
              <a:rPr sz="2791" spc="56" dirty="0">
                <a:solidFill>
                  <a:srgbClr val="010101"/>
                </a:solidFill>
              </a:rPr>
              <a:t>Is</a:t>
            </a:r>
            <a:r>
              <a:rPr sz="2791" spc="-63" dirty="0">
                <a:solidFill>
                  <a:srgbClr val="010101"/>
                </a:solidFill>
              </a:rPr>
              <a:t> </a:t>
            </a:r>
            <a:r>
              <a:rPr sz="2791" spc="136" dirty="0">
                <a:solidFill>
                  <a:srgbClr val="010101"/>
                </a:solidFill>
              </a:rPr>
              <a:t>the</a:t>
            </a:r>
            <a:r>
              <a:rPr sz="2791" spc="-87" dirty="0">
                <a:solidFill>
                  <a:srgbClr val="010101"/>
                </a:solidFill>
              </a:rPr>
              <a:t> </a:t>
            </a:r>
            <a:r>
              <a:rPr sz="2791" spc="77" dirty="0">
                <a:solidFill>
                  <a:srgbClr val="010101"/>
                </a:solidFill>
              </a:rPr>
              <a:t>Patient</a:t>
            </a:r>
            <a:r>
              <a:rPr sz="2791" spc="14" dirty="0">
                <a:solidFill>
                  <a:srgbClr val="010101"/>
                </a:solidFill>
              </a:rPr>
              <a:t> </a:t>
            </a:r>
            <a:r>
              <a:rPr sz="2791" spc="52" dirty="0">
                <a:solidFill>
                  <a:srgbClr val="010101"/>
                </a:solidFill>
              </a:rPr>
              <a:t>Sick</a:t>
            </a:r>
            <a:r>
              <a:rPr sz="2791" spc="-122" dirty="0">
                <a:solidFill>
                  <a:srgbClr val="010101"/>
                </a:solidFill>
              </a:rPr>
              <a:t> </a:t>
            </a:r>
            <a:r>
              <a:rPr sz="2791" spc="38" dirty="0">
                <a:solidFill>
                  <a:srgbClr val="010101"/>
                </a:solidFill>
              </a:rPr>
              <a:t>or</a:t>
            </a:r>
            <a:r>
              <a:rPr sz="2791" spc="-101" dirty="0">
                <a:solidFill>
                  <a:srgbClr val="010101"/>
                </a:solidFill>
              </a:rPr>
              <a:t> </a:t>
            </a:r>
            <a:r>
              <a:rPr sz="2791" spc="108" dirty="0">
                <a:solidFill>
                  <a:srgbClr val="010101"/>
                </a:solidFill>
              </a:rPr>
              <a:t>Not</a:t>
            </a:r>
            <a:r>
              <a:rPr sz="2791" spc="-52" dirty="0">
                <a:solidFill>
                  <a:srgbClr val="010101"/>
                </a:solidFill>
              </a:rPr>
              <a:t> </a:t>
            </a:r>
            <a:r>
              <a:rPr sz="2791" spc="-7" dirty="0">
                <a:solidFill>
                  <a:srgbClr val="010101"/>
                </a:solidFill>
              </a:rPr>
              <a:t>Sick?</a:t>
            </a:r>
            <a:endParaRPr sz="2791" dirty="0"/>
          </a:p>
        </p:txBody>
      </p:sp>
      <p:sp>
        <p:nvSpPr>
          <p:cNvPr id="17" name="object 17"/>
          <p:cNvSpPr txBox="1"/>
          <p:nvPr/>
        </p:nvSpPr>
        <p:spPr>
          <a:xfrm>
            <a:off x="671367" y="1073340"/>
            <a:ext cx="8941981" cy="683252"/>
          </a:xfrm>
          <a:prstGeom prst="rect">
            <a:avLst/>
          </a:prstGeom>
        </p:spPr>
        <p:txBody>
          <a:bodyPr vert="horz" wrap="square" lIns="0" tIns="41644" rIns="0" bIns="0" rtlCol="0">
            <a:spAutoFit/>
          </a:bodyPr>
          <a:lstStyle/>
          <a:p>
            <a:pPr marL="11519" marR="3544" indent="-3101">
              <a:lnSpc>
                <a:spcPts val="2526"/>
              </a:lnSpc>
              <a:spcBef>
                <a:spcPts val="328"/>
              </a:spcBef>
            </a:pPr>
            <a:r>
              <a:rPr sz="2268" dirty="0">
                <a:solidFill>
                  <a:srgbClr val="161615"/>
                </a:solidFill>
                <a:latin typeface="Times New Roman"/>
                <a:cs typeface="Times New Roman"/>
              </a:rPr>
              <a:t>Within</a:t>
            </a:r>
            <a:r>
              <a:rPr sz="2268" spc="35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31" dirty="0">
                <a:solidFill>
                  <a:srgbClr val="161615"/>
                </a:solidFill>
                <a:latin typeface="Times New Roman"/>
                <a:cs typeface="Times New Roman"/>
              </a:rPr>
              <a:t>moments</a:t>
            </a:r>
            <a:r>
              <a:rPr sz="2268" spc="-56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161615"/>
                </a:solidFill>
                <a:latin typeface="Times New Roman"/>
                <a:cs typeface="Times New Roman"/>
              </a:rPr>
              <a:t>of</a:t>
            </a:r>
            <a:r>
              <a:rPr sz="2268" spc="-38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45" dirty="0">
                <a:solidFill>
                  <a:srgbClr val="161615"/>
                </a:solidFill>
                <a:latin typeface="Times New Roman"/>
                <a:cs typeface="Times New Roman"/>
              </a:rPr>
              <a:t>encounter,</a:t>
            </a:r>
            <a:r>
              <a:rPr sz="2268" spc="-87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161615"/>
                </a:solidFill>
                <a:latin typeface="Times New Roman"/>
                <a:cs typeface="Times New Roman"/>
              </a:rPr>
              <a:t>you</a:t>
            </a:r>
            <a:r>
              <a:rPr sz="2268" spc="-45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38" dirty="0">
                <a:solidFill>
                  <a:srgbClr val="161615"/>
                </a:solidFill>
                <a:latin typeface="Times New Roman"/>
                <a:cs typeface="Times New Roman"/>
              </a:rPr>
              <a:t>must</a:t>
            </a:r>
            <a:r>
              <a:rPr sz="2268" spc="7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161615"/>
                </a:solidFill>
                <a:latin typeface="Times New Roman"/>
                <a:cs typeface="Times New Roman"/>
              </a:rPr>
              <a:t>make</a:t>
            </a:r>
            <a:r>
              <a:rPr sz="2268" spc="-45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73" dirty="0">
                <a:solidFill>
                  <a:srgbClr val="161615"/>
                </a:solidFill>
                <a:latin typeface="Times New Roman"/>
                <a:cs typeface="Times New Roman"/>
              </a:rPr>
              <a:t>an</a:t>
            </a:r>
            <a:r>
              <a:rPr sz="2268" spc="-63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42" dirty="0">
                <a:solidFill>
                  <a:srgbClr val="161615"/>
                </a:solidFill>
                <a:latin typeface="Times New Roman"/>
                <a:cs typeface="Times New Roman"/>
              </a:rPr>
              <a:t>instantaneous</a:t>
            </a:r>
            <a:r>
              <a:rPr sz="2268" spc="-10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28" dirty="0">
                <a:solidFill>
                  <a:srgbClr val="161615"/>
                </a:solidFill>
                <a:latin typeface="Times New Roman"/>
                <a:cs typeface="Times New Roman"/>
              </a:rPr>
              <a:t>assessment </a:t>
            </a:r>
            <a:r>
              <a:rPr sz="2268" dirty="0">
                <a:solidFill>
                  <a:srgbClr val="161615"/>
                </a:solidFill>
                <a:latin typeface="Times New Roman"/>
                <a:cs typeface="Times New Roman"/>
              </a:rPr>
              <a:t>of</a:t>
            </a:r>
            <a:r>
              <a:rPr sz="2268" spc="42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87" dirty="0">
                <a:solidFill>
                  <a:srgbClr val="161615"/>
                </a:solidFill>
                <a:latin typeface="Times New Roman"/>
                <a:cs typeface="Times New Roman"/>
              </a:rPr>
              <a:t>the</a:t>
            </a:r>
            <a:r>
              <a:rPr sz="2268" spc="-101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73" dirty="0">
                <a:solidFill>
                  <a:srgbClr val="161615"/>
                </a:solidFill>
                <a:latin typeface="Times New Roman"/>
                <a:cs typeface="Times New Roman"/>
              </a:rPr>
              <a:t>threat</a:t>
            </a:r>
            <a:r>
              <a:rPr sz="2268" spc="52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77" dirty="0">
                <a:solidFill>
                  <a:srgbClr val="161615"/>
                </a:solidFill>
                <a:latin typeface="Times New Roman"/>
                <a:cs typeface="Times New Roman"/>
              </a:rPr>
              <a:t>to</a:t>
            </a:r>
            <a:r>
              <a:rPr sz="2268" spc="-24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87" dirty="0">
                <a:solidFill>
                  <a:srgbClr val="161615"/>
                </a:solidFill>
                <a:latin typeface="Times New Roman"/>
                <a:cs typeface="Times New Roman"/>
              </a:rPr>
              <a:t>the</a:t>
            </a:r>
            <a:r>
              <a:rPr sz="2268" dirty="0">
                <a:solidFill>
                  <a:srgbClr val="161615"/>
                </a:solidFill>
                <a:latin typeface="Times New Roman"/>
                <a:cs typeface="Times New Roman"/>
              </a:rPr>
              <a:t> patient's</a:t>
            </a:r>
            <a:r>
              <a:rPr sz="2268" spc="3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-38" dirty="0">
                <a:solidFill>
                  <a:srgbClr val="010101"/>
                </a:solidFill>
                <a:latin typeface="Times New Roman"/>
                <a:cs typeface="Times New Roman"/>
              </a:rPr>
              <a:t>life</a:t>
            </a:r>
            <a:r>
              <a:rPr sz="2268" spc="-73" dirty="0">
                <a:solidFill>
                  <a:srgbClr val="010101"/>
                </a:solidFill>
                <a:latin typeface="Times New Roman"/>
                <a:cs typeface="Times New Roman"/>
              </a:rPr>
              <a:t> </a:t>
            </a:r>
            <a:r>
              <a:rPr sz="2268" spc="52" dirty="0">
                <a:solidFill>
                  <a:srgbClr val="161615"/>
                </a:solidFill>
                <a:latin typeface="Times New Roman"/>
                <a:cs typeface="Times New Roman"/>
              </a:rPr>
              <a:t>and</a:t>
            </a:r>
            <a:r>
              <a:rPr sz="2268" spc="-17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42" dirty="0">
                <a:solidFill>
                  <a:srgbClr val="161615"/>
                </a:solidFill>
                <a:latin typeface="Times New Roman"/>
                <a:cs typeface="Times New Roman"/>
              </a:rPr>
              <a:t>the</a:t>
            </a:r>
            <a:r>
              <a:rPr sz="2268" spc="129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spc="63" dirty="0">
                <a:solidFill>
                  <a:srgbClr val="010101"/>
                </a:solidFill>
                <a:latin typeface="Times New Roman"/>
                <a:cs typeface="Times New Roman"/>
              </a:rPr>
              <a:t>need</a:t>
            </a:r>
            <a:r>
              <a:rPr sz="2268" spc="-66" dirty="0">
                <a:solidFill>
                  <a:srgbClr val="010101"/>
                </a:solidFill>
                <a:latin typeface="Times New Roman"/>
                <a:cs typeface="Times New Roman"/>
              </a:rPr>
              <a:t> </a:t>
            </a:r>
            <a:r>
              <a:rPr sz="2268" spc="35" dirty="0">
                <a:solidFill>
                  <a:srgbClr val="161615"/>
                </a:solidFill>
                <a:latin typeface="Times New Roman"/>
                <a:cs typeface="Times New Roman"/>
              </a:rPr>
              <a:t>for</a:t>
            </a:r>
            <a:r>
              <a:rPr sz="2268" spc="-70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10101"/>
                </a:solidFill>
                <a:latin typeface="Times New Roman"/>
                <a:cs typeface="Times New Roman"/>
              </a:rPr>
              <a:t>immediate</a:t>
            </a:r>
            <a:r>
              <a:rPr sz="2268" spc="42" dirty="0">
                <a:solidFill>
                  <a:srgbClr val="010101"/>
                </a:solidFill>
                <a:latin typeface="Times New Roman"/>
                <a:cs typeface="Times New Roman"/>
              </a:rPr>
              <a:t> </a:t>
            </a:r>
            <a:r>
              <a:rPr sz="2268" spc="-7" dirty="0">
                <a:solidFill>
                  <a:srgbClr val="010101"/>
                </a:solidFill>
                <a:latin typeface="Times New Roman"/>
                <a:cs typeface="Times New Roman"/>
              </a:rPr>
              <a:t>intervention.</a:t>
            </a:r>
            <a:endParaRPr sz="2268" dirty="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4609" y="2271279"/>
            <a:ext cx="2179231" cy="311013"/>
          </a:xfrm>
          <a:prstGeom prst="rect">
            <a:avLst/>
          </a:prstGeom>
        </p:spPr>
        <p:txBody>
          <a:bodyPr vert="horz" wrap="square" lIns="0" tIns="10190" rIns="0" bIns="0" rtlCol="0">
            <a:spAutoFit/>
          </a:bodyPr>
          <a:lstStyle/>
          <a:p>
            <a:pPr marL="8861">
              <a:spcBef>
                <a:spcPts val="80"/>
              </a:spcBef>
            </a:pPr>
            <a:r>
              <a:rPr sz="1954" b="1" dirty="0">
                <a:solidFill>
                  <a:srgbClr val="010101"/>
                </a:solidFill>
                <a:latin typeface="Arial"/>
                <a:cs typeface="Arial"/>
              </a:rPr>
              <a:t>1.</a:t>
            </a:r>
            <a:r>
              <a:rPr sz="1954" b="1" spc="-227" dirty="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sz="1954" b="1" spc="49" dirty="0">
                <a:solidFill>
                  <a:srgbClr val="010101"/>
                </a:solidFill>
                <a:latin typeface="Arial"/>
                <a:cs typeface="Arial"/>
              </a:rPr>
              <a:t>Primary</a:t>
            </a:r>
            <a:r>
              <a:rPr sz="1954" b="1" spc="-66" dirty="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sz="1954" b="1" spc="52" dirty="0">
                <a:solidFill>
                  <a:srgbClr val="010101"/>
                </a:solidFill>
                <a:latin typeface="Arial"/>
                <a:cs typeface="Arial"/>
              </a:rPr>
              <a:t>Survey</a:t>
            </a:r>
            <a:endParaRPr sz="1954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08069" y="2854662"/>
            <a:ext cx="2091956" cy="3294069"/>
          </a:xfrm>
          <a:prstGeom prst="rect">
            <a:avLst/>
          </a:prstGeom>
        </p:spPr>
        <p:txBody>
          <a:bodyPr vert="horz" wrap="square" lIns="0" tIns="30569" rIns="0" bIns="0" rtlCol="0">
            <a:spAutoFit/>
          </a:bodyPr>
          <a:lstStyle/>
          <a:p>
            <a:pPr marL="15506" marR="372153" indent="7089" algn="just">
              <a:lnSpc>
                <a:spcPct val="92900"/>
              </a:lnSpc>
              <a:spcBef>
                <a:spcPts val="241"/>
              </a:spcBef>
            </a:pPr>
            <a:r>
              <a:rPr sz="1919" spc="-70" dirty="0">
                <a:solidFill>
                  <a:srgbClr val="161615"/>
                </a:solidFill>
                <a:latin typeface="Times New Roman"/>
                <a:cs typeface="Times New Roman"/>
              </a:rPr>
              <a:t>A</a:t>
            </a:r>
            <a:r>
              <a:rPr sz="1919" spc="-70" dirty="0">
                <a:solidFill>
                  <a:srgbClr val="31312F"/>
                </a:solidFill>
                <a:latin typeface="Times New Roman"/>
                <a:cs typeface="Times New Roman"/>
              </a:rPr>
              <a:t>s</a:t>
            </a:r>
            <a:r>
              <a:rPr sz="1919" spc="-70" dirty="0">
                <a:solidFill>
                  <a:srgbClr val="161615"/>
                </a:solidFill>
                <a:latin typeface="Times New Roman"/>
                <a:cs typeface="Times New Roman"/>
              </a:rPr>
              <a:t>ses</a:t>
            </a:r>
            <a:r>
              <a:rPr sz="1919" spc="-70" dirty="0">
                <a:solidFill>
                  <a:srgbClr val="31312F"/>
                </a:solidFill>
                <a:latin typeface="Times New Roman"/>
                <a:cs typeface="Times New Roman"/>
              </a:rPr>
              <a:t>s</a:t>
            </a:r>
            <a:r>
              <a:rPr sz="1919" spc="-28" dirty="0">
                <a:solidFill>
                  <a:srgbClr val="31312F"/>
                </a:solidFill>
                <a:latin typeface="Times New Roman"/>
                <a:cs typeface="Times New Roman"/>
              </a:rPr>
              <a:t> </a:t>
            </a:r>
            <a:r>
              <a:rPr sz="1919" spc="-122" dirty="0">
                <a:solidFill>
                  <a:srgbClr val="161615"/>
                </a:solidFill>
                <a:latin typeface="Times New Roman"/>
                <a:cs typeface="Times New Roman"/>
              </a:rPr>
              <a:t>Airway</a:t>
            </a:r>
            <a:r>
              <a:rPr sz="1919" spc="3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160" dirty="0">
                <a:solidFill>
                  <a:srgbClr val="161615"/>
                </a:solidFill>
                <a:latin typeface="Times New Roman"/>
                <a:cs typeface="Times New Roman"/>
              </a:rPr>
              <a:t>(A), </a:t>
            </a:r>
            <a:r>
              <a:rPr sz="1919" spc="-38" dirty="0">
                <a:solidFill>
                  <a:srgbClr val="161615"/>
                </a:solidFill>
                <a:latin typeface="Times New Roman"/>
                <a:cs typeface="Times New Roman"/>
              </a:rPr>
              <a:t>Breathing</a:t>
            </a:r>
            <a:r>
              <a:rPr sz="1919" spc="-66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202" dirty="0">
                <a:solidFill>
                  <a:srgbClr val="161615"/>
                </a:solidFill>
                <a:latin typeface="Times New Roman"/>
                <a:cs typeface="Times New Roman"/>
              </a:rPr>
              <a:t>(B)</a:t>
            </a:r>
            <a:r>
              <a:rPr sz="1919" spc="-202" dirty="0">
                <a:solidFill>
                  <a:srgbClr val="31312F"/>
                </a:solidFill>
                <a:latin typeface="Times New Roman"/>
                <a:cs typeface="Times New Roman"/>
              </a:rPr>
              <a:t>,</a:t>
            </a:r>
            <a:r>
              <a:rPr sz="1919" spc="84" dirty="0">
                <a:solidFill>
                  <a:srgbClr val="31312F"/>
                </a:solidFill>
                <a:latin typeface="Times New Roman"/>
                <a:cs typeface="Times New Roman"/>
              </a:rPr>
              <a:t> </a:t>
            </a:r>
            <a:r>
              <a:rPr sz="1919" spc="-17" dirty="0">
                <a:solidFill>
                  <a:srgbClr val="161615"/>
                </a:solidFill>
                <a:latin typeface="Times New Roman"/>
                <a:cs typeface="Times New Roman"/>
              </a:rPr>
              <a:t>and </a:t>
            </a:r>
            <a:r>
              <a:rPr sz="1919" spc="-24" dirty="0">
                <a:solidFill>
                  <a:srgbClr val="161615"/>
                </a:solidFill>
                <a:latin typeface="Times New Roman"/>
                <a:cs typeface="Times New Roman"/>
              </a:rPr>
              <a:t>Circulation</a:t>
            </a:r>
            <a:r>
              <a:rPr sz="1919" spc="-59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14" dirty="0">
                <a:solidFill>
                  <a:srgbClr val="161615"/>
                </a:solidFill>
                <a:latin typeface="Times New Roman"/>
                <a:cs typeface="Times New Roman"/>
              </a:rPr>
              <a:t>(C).</a:t>
            </a:r>
            <a:endParaRPr sz="1919">
              <a:latin typeface="Times New Roman"/>
              <a:cs typeface="Times New Roman"/>
            </a:endParaRPr>
          </a:p>
          <a:p>
            <a:pPr marL="8861" marR="3544" indent="20823">
              <a:lnSpc>
                <a:spcPct val="93600"/>
              </a:lnSpc>
              <a:spcBef>
                <a:spcPts val="1702"/>
              </a:spcBef>
            </a:pPr>
            <a:r>
              <a:rPr sz="1919" spc="-66" dirty="0">
                <a:solidFill>
                  <a:srgbClr val="161615"/>
                </a:solidFill>
                <a:latin typeface="Times New Roman"/>
                <a:cs typeface="Times New Roman"/>
              </a:rPr>
              <a:t>For</a:t>
            </a:r>
            <a:r>
              <a:rPr sz="1919" spc="-59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unresponsive </a:t>
            </a:r>
            <a:r>
              <a:rPr sz="1919" dirty="0">
                <a:solidFill>
                  <a:srgbClr val="161615"/>
                </a:solidFill>
                <a:latin typeface="Times New Roman"/>
                <a:cs typeface="Times New Roman"/>
              </a:rPr>
              <a:t>adults</a:t>
            </a:r>
            <a:r>
              <a:rPr sz="1919" spc="-94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14" dirty="0">
                <a:solidFill>
                  <a:srgbClr val="161615"/>
                </a:solidFill>
                <a:latin typeface="Times New Roman"/>
                <a:cs typeface="Times New Roman"/>
              </a:rPr>
              <a:t>with</a:t>
            </a:r>
            <a:r>
              <a:rPr sz="1919" spc="-126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suspected cardiovascular </a:t>
            </a:r>
            <a:r>
              <a:rPr sz="1919" spc="38" dirty="0">
                <a:solidFill>
                  <a:srgbClr val="161615"/>
                </a:solidFill>
                <a:latin typeface="Times New Roman"/>
                <a:cs typeface="Times New Roman"/>
              </a:rPr>
              <a:t>emergency,usethe </a:t>
            </a:r>
            <a:r>
              <a:rPr sz="1919" spc="-202" dirty="0">
                <a:solidFill>
                  <a:srgbClr val="161615"/>
                </a:solidFill>
                <a:latin typeface="Times New Roman"/>
                <a:cs typeface="Times New Roman"/>
              </a:rPr>
              <a:t>"CAB"</a:t>
            </a:r>
            <a:r>
              <a:rPr sz="1919" spc="-122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approach </a:t>
            </a:r>
            <a:r>
              <a:rPr sz="1919" spc="-35" dirty="0">
                <a:solidFill>
                  <a:srgbClr val="161615"/>
                </a:solidFill>
                <a:latin typeface="Times New Roman"/>
                <a:cs typeface="Times New Roman"/>
              </a:rPr>
              <a:t>(Circulation</a:t>
            </a:r>
            <a:r>
              <a:rPr sz="1919" spc="-35" dirty="0">
                <a:solidFill>
                  <a:srgbClr val="31312F"/>
                </a:solidFill>
                <a:latin typeface="Times New Roman"/>
                <a:cs typeface="Times New Roman"/>
              </a:rPr>
              <a:t>,</a:t>
            </a:r>
            <a:r>
              <a:rPr sz="1919" spc="-192" dirty="0">
                <a:solidFill>
                  <a:srgbClr val="31312F"/>
                </a:solidFill>
                <a:latin typeface="Times New Roman"/>
                <a:cs typeface="Times New Roman"/>
              </a:rPr>
              <a:t>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Airway, </a:t>
            </a:r>
            <a:r>
              <a:rPr sz="1919" spc="-42" dirty="0">
                <a:solidFill>
                  <a:srgbClr val="161615"/>
                </a:solidFill>
                <a:latin typeface="Times New Roman"/>
                <a:cs typeface="Times New Roman"/>
              </a:rPr>
              <a:t>Breathing)</a:t>
            </a:r>
            <a:r>
              <a:rPr sz="1919" spc="10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dirty="0">
                <a:solidFill>
                  <a:srgbClr val="161615"/>
                </a:solidFill>
                <a:latin typeface="Times New Roman"/>
                <a:cs typeface="Times New Roman"/>
              </a:rPr>
              <a:t>per</a:t>
            </a:r>
            <a:r>
              <a:rPr sz="1919" spc="-101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251" dirty="0">
                <a:solidFill>
                  <a:srgbClr val="161615"/>
                </a:solidFill>
                <a:latin typeface="Times New Roman"/>
                <a:cs typeface="Times New Roman"/>
              </a:rPr>
              <a:t>ACLS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guidelines.</a:t>
            </a:r>
            <a:endParaRPr sz="1919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451632" y="2271278"/>
            <a:ext cx="3011229" cy="1310919"/>
          </a:xfrm>
          <a:prstGeom prst="rect">
            <a:avLst/>
          </a:prstGeom>
        </p:spPr>
        <p:txBody>
          <a:bodyPr vert="horz" wrap="square" lIns="0" tIns="4873" rIns="0" bIns="0" rtlCol="0">
            <a:spAutoFit/>
          </a:bodyPr>
          <a:lstStyle/>
          <a:p>
            <a:pPr marL="8861" marR="24810" indent="11519">
              <a:lnSpc>
                <a:spcPct val="101699"/>
              </a:lnSpc>
              <a:spcBef>
                <a:spcPts val="38"/>
              </a:spcBef>
            </a:pPr>
            <a:r>
              <a:rPr sz="1954" b="1" dirty="0">
                <a:solidFill>
                  <a:srgbClr val="010101"/>
                </a:solidFill>
                <a:latin typeface="Arial"/>
                <a:cs typeface="Arial"/>
              </a:rPr>
              <a:t>2.</a:t>
            </a:r>
            <a:r>
              <a:rPr sz="1954" b="1" spc="73" dirty="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sz="1954" b="1" spc="87" dirty="0">
                <a:solidFill>
                  <a:srgbClr val="010101"/>
                </a:solidFill>
                <a:latin typeface="Arial"/>
                <a:cs typeface="Arial"/>
              </a:rPr>
              <a:t>The</a:t>
            </a:r>
            <a:r>
              <a:rPr sz="1954" b="1" spc="-171" dirty="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sz="1954" b="1" spc="-7" dirty="0">
                <a:solidFill>
                  <a:srgbClr val="161615"/>
                </a:solidFill>
                <a:latin typeface="Arial"/>
                <a:cs typeface="Arial"/>
              </a:rPr>
              <a:t>"Emergency </a:t>
            </a:r>
            <a:r>
              <a:rPr sz="1954" b="1" spc="73" dirty="0">
                <a:solidFill>
                  <a:srgbClr val="010101"/>
                </a:solidFill>
                <a:latin typeface="Arial"/>
                <a:cs typeface="Arial"/>
              </a:rPr>
              <a:t>Department</a:t>
            </a:r>
            <a:r>
              <a:rPr sz="1954" b="1" spc="80" dirty="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sz="1954" b="1" spc="63" dirty="0">
                <a:solidFill>
                  <a:srgbClr val="010101"/>
                </a:solidFill>
                <a:latin typeface="Arial"/>
                <a:cs typeface="Arial"/>
              </a:rPr>
              <a:t>Safety</a:t>
            </a:r>
            <a:r>
              <a:rPr sz="1954" b="1" spc="-31" dirty="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sz="1954" b="1" spc="52" dirty="0">
                <a:solidFill>
                  <a:srgbClr val="010101"/>
                </a:solidFill>
                <a:latin typeface="Arial"/>
                <a:cs typeface="Arial"/>
              </a:rPr>
              <a:t>Net"</a:t>
            </a:r>
            <a:endParaRPr sz="1954" dirty="0">
              <a:latin typeface="Arial"/>
              <a:cs typeface="Arial"/>
            </a:endParaRPr>
          </a:p>
          <a:p>
            <a:pPr marL="10633" marR="3544" indent="3101">
              <a:lnSpc>
                <a:spcPts val="2177"/>
              </a:lnSpc>
              <a:spcBef>
                <a:spcPts val="956"/>
              </a:spcBef>
            </a:pPr>
            <a:r>
              <a:rPr sz="1919" spc="-42" dirty="0">
                <a:solidFill>
                  <a:srgbClr val="161615"/>
                </a:solidFill>
                <a:latin typeface="Times New Roman"/>
                <a:cs typeface="Times New Roman"/>
              </a:rPr>
              <a:t>For</a:t>
            </a:r>
            <a:r>
              <a:rPr sz="1919" spc="-147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dirty="0">
                <a:solidFill>
                  <a:srgbClr val="161615"/>
                </a:solidFill>
                <a:latin typeface="Times New Roman"/>
                <a:cs typeface="Times New Roman"/>
              </a:rPr>
              <a:t>any</a:t>
            </a:r>
            <a:r>
              <a:rPr sz="1919" spc="-80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31" dirty="0">
                <a:solidFill>
                  <a:srgbClr val="161615"/>
                </a:solidFill>
                <a:latin typeface="Times New Roman"/>
                <a:cs typeface="Times New Roman"/>
              </a:rPr>
              <a:t>potentially</a:t>
            </a:r>
            <a:r>
              <a:rPr sz="1919" spc="-91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sick</a:t>
            </a:r>
            <a:r>
              <a:rPr sz="1919" spc="-80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patient, </a:t>
            </a:r>
            <a:r>
              <a:rPr sz="1919" spc="-35" dirty="0">
                <a:solidFill>
                  <a:srgbClr val="161615"/>
                </a:solidFill>
                <a:latin typeface="Times New Roman"/>
                <a:cs typeface="Times New Roman"/>
              </a:rPr>
              <a:t>immediately</a:t>
            </a:r>
            <a:r>
              <a:rPr sz="1919" spc="-59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initiate:</a:t>
            </a:r>
            <a:endParaRPr sz="1919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49376" y="3914549"/>
            <a:ext cx="1871330" cy="305627"/>
          </a:xfrm>
          <a:prstGeom prst="rect">
            <a:avLst/>
          </a:prstGeom>
        </p:spPr>
        <p:txBody>
          <a:bodyPr vert="horz" wrap="square" lIns="0" tIns="10190" rIns="0" bIns="0" rtlCol="0">
            <a:spAutoFit/>
          </a:bodyPr>
          <a:lstStyle/>
          <a:p>
            <a:pPr marL="8861">
              <a:spcBef>
                <a:spcPts val="80"/>
              </a:spcBef>
            </a:pPr>
            <a:r>
              <a:rPr sz="1919" spc="-24" dirty="0">
                <a:solidFill>
                  <a:srgbClr val="161615"/>
                </a:solidFill>
                <a:latin typeface="Times New Roman"/>
                <a:cs typeface="Times New Roman"/>
              </a:rPr>
              <a:t>Cardiac</a:t>
            </a:r>
            <a:r>
              <a:rPr sz="1919" spc="-94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14" dirty="0">
                <a:solidFill>
                  <a:srgbClr val="161615"/>
                </a:solidFill>
                <a:latin typeface="Times New Roman"/>
                <a:cs typeface="Times New Roman"/>
              </a:rPr>
              <a:t>monitoring</a:t>
            </a:r>
            <a:endParaRPr sz="1919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38323" y="4635985"/>
            <a:ext cx="1518684" cy="596914"/>
          </a:xfrm>
          <a:prstGeom prst="rect">
            <a:avLst/>
          </a:prstGeom>
        </p:spPr>
        <p:txBody>
          <a:bodyPr vert="horz" wrap="square" lIns="0" tIns="32341" rIns="0" bIns="0" rtlCol="0">
            <a:spAutoFit/>
          </a:bodyPr>
          <a:lstStyle/>
          <a:p>
            <a:pPr marL="9747" marR="3544" indent="-1329">
              <a:lnSpc>
                <a:spcPts val="2177"/>
              </a:lnSpc>
              <a:spcBef>
                <a:spcPts val="255"/>
              </a:spcBef>
            </a:pPr>
            <a:r>
              <a:rPr sz="1919" spc="-59" dirty="0">
                <a:solidFill>
                  <a:srgbClr val="161615"/>
                </a:solidFill>
                <a:latin typeface="Times New Roman"/>
                <a:cs typeface="Times New Roman"/>
              </a:rPr>
              <a:t>Vascular</a:t>
            </a:r>
            <a:r>
              <a:rPr sz="1919" spc="-38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access </a:t>
            </a:r>
            <a:r>
              <a:rPr sz="1919" spc="-140" dirty="0">
                <a:solidFill>
                  <a:srgbClr val="161615"/>
                </a:solidFill>
                <a:latin typeface="Times New Roman"/>
                <a:cs typeface="Times New Roman"/>
              </a:rPr>
              <a:t>(IV</a:t>
            </a:r>
            <a:r>
              <a:rPr sz="1919" spc="-142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56" dirty="0">
                <a:solidFill>
                  <a:srgbClr val="161615"/>
                </a:solidFill>
                <a:latin typeface="Times New Roman"/>
                <a:cs typeface="Times New Roman"/>
              </a:rPr>
              <a:t>or</a:t>
            </a:r>
            <a:r>
              <a:rPr sz="1919" spc="-140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17" dirty="0">
                <a:solidFill>
                  <a:srgbClr val="010101"/>
                </a:solidFill>
                <a:latin typeface="Times New Roman"/>
                <a:cs typeface="Times New Roman"/>
              </a:rPr>
              <a:t>IO)</a:t>
            </a:r>
            <a:endParaRPr sz="1919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43266" y="5535552"/>
            <a:ext cx="2065817" cy="596914"/>
          </a:xfrm>
          <a:prstGeom prst="rect">
            <a:avLst/>
          </a:prstGeom>
        </p:spPr>
        <p:txBody>
          <a:bodyPr vert="horz" wrap="square" lIns="0" tIns="32341" rIns="0" bIns="0" rtlCol="0">
            <a:spAutoFit/>
          </a:bodyPr>
          <a:lstStyle/>
          <a:p>
            <a:pPr marL="16392" marR="3544" indent="-7975">
              <a:lnSpc>
                <a:spcPts val="2177"/>
              </a:lnSpc>
              <a:spcBef>
                <a:spcPts val="255"/>
              </a:spcBef>
            </a:pPr>
            <a:r>
              <a:rPr sz="1919" spc="-28" dirty="0">
                <a:solidFill>
                  <a:srgbClr val="161615"/>
                </a:solidFill>
                <a:latin typeface="Times New Roman"/>
                <a:cs typeface="Times New Roman"/>
              </a:rPr>
              <a:t>Supplemental</a:t>
            </a:r>
            <a:r>
              <a:rPr sz="1919" spc="-59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35" dirty="0">
                <a:solidFill>
                  <a:srgbClr val="161615"/>
                </a:solidFill>
                <a:latin typeface="Times New Roman"/>
                <a:cs typeface="Times New Roman"/>
              </a:rPr>
              <a:t>oxygen </a:t>
            </a:r>
            <a:r>
              <a:rPr sz="1919" spc="-94" dirty="0">
                <a:solidFill>
                  <a:srgbClr val="010101"/>
                </a:solidFill>
                <a:latin typeface="Times New Roman"/>
                <a:cs typeface="Times New Roman"/>
              </a:rPr>
              <a:t>if</a:t>
            </a:r>
            <a:r>
              <a:rPr sz="1919" spc="-21" dirty="0">
                <a:solidFill>
                  <a:srgbClr val="010101"/>
                </a:solidFill>
                <a:latin typeface="Times New Roman"/>
                <a:cs typeface="Times New Roman"/>
              </a:rPr>
              <a:t> </a:t>
            </a:r>
            <a:r>
              <a:rPr sz="1919" spc="-7" dirty="0">
                <a:solidFill>
                  <a:srgbClr val="161615"/>
                </a:solidFill>
                <a:latin typeface="Times New Roman"/>
                <a:cs typeface="Times New Roman"/>
              </a:rPr>
              <a:t>needed</a:t>
            </a:r>
            <a:endParaRPr sz="1919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06794" y="2271279"/>
            <a:ext cx="3288119" cy="2494320"/>
          </a:xfrm>
          <a:prstGeom prst="rect">
            <a:avLst/>
          </a:prstGeom>
        </p:spPr>
        <p:txBody>
          <a:bodyPr vert="horz" wrap="square" lIns="0" tIns="4873" rIns="0" bIns="0" rtlCol="0">
            <a:spAutoFit/>
          </a:bodyPr>
          <a:lstStyle/>
          <a:p>
            <a:pPr marL="30570" marR="207342" indent="-886">
              <a:lnSpc>
                <a:spcPct val="101699"/>
              </a:lnSpc>
              <a:spcBef>
                <a:spcPts val="38"/>
              </a:spcBef>
            </a:pPr>
            <a:r>
              <a:rPr sz="1954" b="1" dirty="0">
                <a:solidFill>
                  <a:srgbClr val="010101"/>
                </a:solidFill>
                <a:latin typeface="Arial"/>
                <a:cs typeface="Arial"/>
              </a:rPr>
              <a:t>3.</a:t>
            </a:r>
            <a:r>
              <a:rPr sz="1954" b="1" spc="150" dirty="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sz="1954" b="1" dirty="0">
                <a:solidFill>
                  <a:srgbClr val="010101"/>
                </a:solidFill>
                <a:latin typeface="Arial"/>
                <a:cs typeface="Arial"/>
              </a:rPr>
              <a:t>Findings </a:t>
            </a:r>
            <a:r>
              <a:rPr sz="1954" b="1" spc="80" dirty="0">
                <a:solidFill>
                  <a:srgbClr val="010101"/>
                </a:solidFill>
                <a:latin typeface="Arial"/>
                <a:cs typeface="Arial"/>
              </a:rPr>
              <a:t>of</a:t>
            </a:r>
            <a:r>
              <a:rPr sz="1954" b="1" spc="-42" dirty="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sz="1954" b="1" spc="31" dirty="0">
                <a:solidFill>
                  <a:srgbClr val="010101"/>
                </a:solidFill>
                <a:latin typeface="Arial"/>
                <a:cs typeface="Arial"/>
              </a:rPr>
              <a:t>Potentially </a:t>
            </a:r>
            <a:r>
              <a:rPr sz="1954" b="1" spc="35" dirty="0">
                <a:solidFill>
                  <a:srgbClr val="010101"/>
                </a:solidFill>
                <a:latin typeface="Arial"/>
                <a:cs typeface="Arial"/>
              </a:rPr>
              <a:t>Serious</a:t>
            </a:r>
            <a:r>
              <a:rPr sz="1954" b="1" spc="-153" dirty="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sz="1954" b="1" spc="31" dirty="0">
                <a:solidFill>
                  <a:srgbClr val="010101"/>
                </a:solidFill>
                <a:latin typeface="Arial"/>
                <a:cs typeface="Arial"/>
              </a:rPr>
              <a:t>Illness</a:t>
            </a:r>
            <a:endParaRPr sz="1954" dirty="0">
              <a:latin typeface="Arial"/>
              <a:cs typeface="Arial"/>
            </a:endParaRPr>
          </a:p>
          <a:p>
            <a:pPr marL="8861">
              <a:spcBef>
                <a:spcPts val="502"/>
              </a:spcBef>
              <a:tabLst>
                <a:tab pos="435065" algn="l"/>
              </a:tabLst>
            </a:pPr>
            <a:r>
              <a:rPr sz="2756" dirty="0">
                <a:solidFill>
                  <a:srgbClr val="6B332F"/>
                </a:solidFill>
                <a:latin typeface="Times New Roman"/>
                <a:cs typeface="Times New Roman"/>
              </a:rPr>
              <a:t>	</a:t>
            </a:r>
            <a:r>
              <a:rPr sz="1919" dirty="0">
                <a:solidFill>
                  <a:srgbClr val="161615"/>
                </a:solidFill>
                <a:latin typeface="Times New Roman"/>
                <a:cs typeface="Times New Roman"/>
              </a:rPr>
              <a:t>Heart</a:t>
            </a:r>
            <a:r>
              <a:rPr sz="1919" spc="14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dirty="0">
                <a:solidFill>
                  <a:srgbClr val="161615"/>
                </a:solidFill>
                <a:latin typeface="Times New Roman"/>
                <a:cs typeface="Times New Roman"/>
              </a:rPr>
              <a:t>rate</a:t>
            </a:r>
            <a:r>
              <a:rPr sz="1919" spc="-101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779" spc="-24" dirty="0">
                <a:solidFill>
                  <a:srgbClr val="161615"/>
                </a:solidFill>
                <a:latin typeface="Times New Roman"/>
                <a:cs typeface="Times New Roman"/>
              </a:rPr>
              <a:t>&gt;</a:t>
            </a:r>
            <a:r>
              <a:rPr sz="1919" spc="-24" dirty="0">
                <a:solidFill>
                  <a:srgbClr val="161615"/>
                </a:solidFill>
                <a:latin typeface="Times New Roman"/>
                <a:cs typeface="Times New Roman"/>
              </a:rPr>
              <a:t>120</a:t>
            </a:r>
            <a:r>
              <a:rPr sz="1919" spc="-122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56" dirty="0">
                <a:solidFill>
                  <a:srgbClr val="161615"/>
                </a:solidFill>
                <a:latin typeface="Times New Roman"/>
                <a:cs typeface="Times New Roman"/>
              </a:rPr>
              <a:t>or</a:t>
            </a:r>
            <a:r>
              <a:rPr sz="1919" spc="-126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779" spc="-56" dirty="0">
                <a:solidFill>
                  <a:srgbClr val="161615"/>
                </a:solidFill>
                <a:latin typeface="Times New Roman"/>
                <a:cs typeface="Times New Roman"/>
              </a:rPr>
              <a:t>&lt;</a:t>
            </a:r>
            <a:r>
              <a:rPr sz="1779" spc="-115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28" dirty="0">
                <a:solidFill>
                  <a:srgbClr val="161615"/>
                </a:solidFill>
                <a:latin typeface="Times New Roman"/>
                <a:cs typeface="Times New Roman"/>
              </a:rPr>
              <a:t>60</a:t>
            </a:r>
            <a:endParaRPr sz="1919" dirty="0">
              <a:latin typeface="Times New Roman"/>
              <a:cs typeface="Times New Roman"/>
            </a:endParaRPr>
          </a:p>
          <a:p>
            <a:pPr marL="8861">
              <a:spcBef>
                <a:spcPts val="338"/>
              </a:spcBef>
              <a:tabLst>
                <a:tab pos="435065" algn="l"/>
              </a:tabLst>
            </a:pPr>
            <a:r>
              <a:rPr sz="2756" dirty="0">
                <a:solidFill>
                  <a:srgbClr val="6B332F"/>
                </a:solidFill>
                <a:latin typeface="Times New Roman"/>
                <a:cs typeface="Times New Roman"/>
              </a:rPr>
              <a:t>	</a:t>
            </a:r>
            <a:r>
              <a:rPr sz="1919" spc="-24" dirty="0">
                <a:solidFill>
                  <a:srgbClr val="161615"/>
                </a:solidFill>
                <a:latin typeface="Times New Roman"/>
                <a:cs typeface="Times New Roman"/>
              </a:rPr>
              <a:t>Respiratory</a:t>
            </a:r>
            <a:r>
              <a:rPr sz="1919" spc="42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dirty="0">
                <a:solidFill>
                  <a:srgbClr val="161615"/>
                </a:solidFill>
                <a:latin typeface="Times New Roman"/>
                <a:cs typeface="Times New Roman"/>
              </a:rPr>
              <a:t>rate</a:t>
            </a:r>
            <a:r>
              <a:rPr sz="1919" spc="-80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779" spc="-126" dirty="0">
                <a:solidFill>
                  <a:srgbClr val="161615"/>
                </a:solidFill>
                <a:latin typeface="Times New Roman"/>
                <a:cs typeface="Times New Roman"/>
              </a:rPr>
              <a:t>&gt;</a:t>
            </a:r>
            <a:r>
              <a:rPr sz="1779" spc="-63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dirty="0">
                <a:solidFill>
                  <a:srgbClr val="161615"/>
                </a:solidFill>
                <a:latin typeface="Times New Roman"/>
                <a:cs typeface="Times New Roman"/>
              </a:rPr>
              <a:t>20</a:t>
            </a:r>
            <a:r>
              <a:rPr sz="1919" spc="-147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56" dirty="0">
                <a:solidFill>
                  <a:srgbClr val="161615"/>
                </a:solidFill>
                <a:latin typeface="Times New Roman"/>
                <a:cs typeface="Times New Roman"/>
              </a:rPr>
              <a:t>or</a:t>
            </a:r>
            <a:r>
              <a:rPr sz="1919" spc="-115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779" spc="-17" dirty="0">
                <a:solidFill>
                  <a:srgbClr val="161615"/>
                </a:solidFill>
                <a:latin typeface="Times New Roman"/>
                <a:cs typeface="Times New Roman"/>
              </a:rPr>
              <a:t>&lt;</a:t>
            </a:r>
            <a:r>
              <a:rPr sz="1919" spc="-17" dirty="0">
                <a:solidFill>
                  <a:srgbClr val="161615"/>
                </a:solidFill>
                <a:latin typeface="Times New Roman"/>
                <a:cs typeface="Times New Roman"/>
              </a:rPr>
              <a:t>10</a:t>
            </a:r>
            <a:endParaRPr sz="1919" dirty="0">
              <a:latin typeface="Times New Roman"/>
              <a:cs typeface="Times New Roman"/>
            </a:endParaRPr>
          </a:p>
          <a:p>
            <a:pPr marL="8861">
              <a:spcBef>
                <a:spcPts val="269"/>
              </a:spcBef>
              <a:tabLst>
                <a:tab pos="423989" algn="l"/>
              </a:tabLst>
            </a:pPr>
            <a:r>
              <a:rPr sz="2756" dirty="0">
                <a:solidFill>
                  <a:srgbClr val="6B332F"/>
                </a:solidFill>
                <a:latin typeface="Times New Roman"/>
                <a:cs typeface="Times New Roman"/>
              </a:rPr>
              <a:t>	</a:t>
            </a:r>
            <a:r>
              <a:rPr sz="1919" spc="-38" dirty="0">
                <a:solidFill>
                  <a:srgbClr val="161615"/>
                </a:solidFill>
                <a:latin typeface="Times New Roman"/>
                <a:cs typeface="Times New Roman"/>
              </a:rPr>
              <a:t>Systolic</a:t>
            </a:r>
            <a:r>
              <a:rPr sz="1919" spc="-59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147" dirty="0">
                <a:solidFill>
                  <a:srgbClr val="161615"/>
                </a:solidFill>
                <a:latin typeface="Times New Roman"/>
                <a:cs typeface="Times New Roman"/>
              </a:rPr>
              <a:t>BP</a:t>
            </a:r>
            <a:r>
              <a:rPr sz="1919" spc="-101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709" spc="-101" dirty="0">
                <a:solidFill>
                  <a:srgbClr val="161615"/>
                </a:solidFill>
                <a:latin typeface="Times New Roman"/>
                <a:cs typeface="Times New Roman"/>
              </a:rPr>
              <a:t>&lt;</a:t>
            </a:r>
            <a:r>
              <a:rPr sz="1709" spc="-91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709" spc="91" dirty="0">
                <a:solidFill>
                  <a:srgbClr val="161615"/>
                </a:solidFill>
                <a:latin typeface="Arial"/>
                <a:cs typeface="Arial"/>
              </a:rPr>
              <a:t>90</a:t>
            </a:r>
            <a:r>
              <a:rPr sz="1709" spc="-140" dirty="0">
                <a:solidFill>
                  <a:srgbClr val="161615"/>
                </a:solidFill>
                <a:latin typeface="Arial"/>
                <a:cs typeface="Arial"/>
              </a:rPr>
              <a:t> </a:t>
            </a:r>
            <a:r>
              <a:rPr sz="1919" spc="-14" dirty="0">
                <a:solidFill>
                  <a:srgbClr val="161615"/>
                </a:solidFill>
                <a:latin typeface="Times New Roman"/>
                <a:cs typeface="Times New Roman"/>
              </a:rPr>
              <a:t>mmHg</a:t>
            </a:r>
            <a:endParaRPr sz="1919" dirty="0">
              <a:latin typeface="Times New Roman"/>
              <a:cs typeface="Times New Roman"/>
            </a:endParaRPr>
          </a:p>
          <a:p>
            <a:pPr marL="8861">
              <a:spcBef>
                <a:spcPts val="342"/>
              </a:spcBef>
              <a:tabLst>
                <a:tab pos="423103" algn="l"/>
              </a:tabLst>
            </a:pPr>
            <a:r>
              <a:rPr sz="2756" dirty="0">
                <a:solidFill>
                  <a:srgbClr val="6B332F"/>
                </a:solidFill>
                <a:latin typeface="Times New Roman"/>
                <a:cs typeface="Times New Roman"/>
              </a:rPr>
              <a:t>	</a:t>
            </a:r>
            <a:r>
              <a:rPr sz="1919" dirty="0">
                <a:solidFill>
                  <a:srgbClr val="161615"/>
                </a:solidFill>
                <a:latin typeface="Times New Roman"/>
                <a:cs typeface="Times New Roman"/>
              </a:rPr>
              <a:t>Temperature</a:t>
            </a:r>
            <a:r>
              <a:rPr sz="1919" spc="-56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779" spc="-56" dirty="0">
                <a:solidFill>
                  <a:srgbClr val="161615"/>
                </a:solidFill>
                <a:latin typeface="Times New Roman"/>
                <a:cs typeface="Times New Roman"/>
              </a:rPr>
              <a:t>&gt;</a:t>
            </a:r>
            <a:r>
              <a:rPr sz="1779" spc="-115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98" dirty="0">
                <a:solidFill>
                  <a:srgbClr val="161615"/>
                </a:solidFill>
                <a:latin typeface="Times New Roman"/>
                <a:cs typeface="Times New Roman"/>
              </a:rPr>
              <a:t>38°C </a:t>
            </a:r>
            <a:r>
              <a:rPr sz="1919" spc="56" dirty="0">
                <a:solidFill>
                  <a:srgbClr val="161615"/>
                </a:solidFill>
                <a:latin typeface="Times New Roman"/>
                <a:cs typeface="Times New Roman"/>
              </a:rPr>
              <a:t>or</a:t>
            </a:r>
            <a:r>
              <a:rPr sz="1919" spc="-133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779" spc="-56" dirty="0">
                <a:solidFill>
                  <a:srgbClr val="161615"/>
                </a:solidFill>
                <a:latin typeface="Times New Roman"/>
                <a:cs typeface="Times New Roman"/>
              </a:rPr>
              <a:t>&lt;</a:t>
            </a:r>
            <a:r>
              <a:rPr sz="1779" spc="-119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63" dirty="0">
                <a:solidFill>
                  <a:srgbClr val="161615"/>
                </a:solidFill>
                <a:latin typeface="Times New Roman"/>
                <a:cs typeface="Times New Roman"/>
              </a:rPr>
              <a:t>35°C</a:t>
            </a:r>
            <a:endParaRPr sz="1919" dirty="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06794" y="4778490"/>
            <a:ext cx="1200593" cy="434827"/>
          </a:xfrm>
          <a:prstGeom prst="rect">
            <a:avLst/>
          </a:prstGeom>
        </p:spPr>
        <p:txBody>
          <a:bodyPr vert="horz" wrap="square" lIns="0" tIns="10633" rIns="0" bIns="0" rtlCol="0">
            <a:spAutoFit/>
          </a:bodyPr>
          <a:lstStyle/>
          <a:p>
            <a:pPr marL="8861">
              <a:spcBef>
                <a:spcPts val="84"/>
              </a:spcBef>
              <a:tabLst>
                <a:tab pos="435065" algn="l"/>
              </a:tabLst>
            </a:pPr>
            <a:r>
              <a:rPr sz="2756" dirty="0">
                <a:solidFill>
                  <a:srgbClr val="6B332F"/>
                </a:solidFill>
                <a:latin typeface="Times New Roman"/>
                <a:cs typeface="Times New Roman"/>
              </a:rPr>
              <a:t>	</a:t>
            </a:r>
            <a:r>
              <a:rPr sz="1919" spc="-94" dirty="0">
                <a:solidFill>
                  <a:srgbClr val="161615"/>
                </a:solidFill>
                <a:latin typeface="Times New Roman"/>
                <a:cs typeface="Times New Roman"/>
              </a:rPr>
              <a:t>Hypoxia</a:t>
            </a:r>
            <a:endParaRPr sz="1919" dirty="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50610" y="5204286"/>
            <a:ext cx="3462227" cy="938546"/>
          </a:xfrm>
          <a:prstGeom prst="rect">
            <a:avLst/>
          </a:prstGeom>
        </p:spPr>
        <p:txBody>
          <a:bodyPr vert="horz" wrap="square" lIns="0" tIns="51391" rIns="0" bIns="0" rtlCol="0">
            <a:spAutoFit/>
          </a:bodyPr>
          <a:lstStyle/>
          <a:p>
            <a:pPr marL="8861">
              <a:spcBef>
                <a:spcPts val="405"/>
              </a:spcBef>
            </a:pPr>
            <a:r>
              <a:rPr sz="2756" spc="150" dirty="0">
                <a:solidFill>
                  <a:srgbClr val="6B332F"/>
                </a:solidFill>
                <a:latin typeface="Times New Roman"/>
                <a:cs typeface="Times New Roman"/>
              </a:rPr>
              <a:t> </a:t>
            </a:r>
            <a:r>
              <a:rPr sz="1919" spc="-31" dirty="0">
                <a:solidFill>
                  <a:srgbClr val="161615"/>
                </a:solidFill>
                <a:latin typeface="Times New Roman"/>
                <a:cs typeface="Times New Roman"/>
              </a:rPr>
              <a:t>Altered</a:t>
            </a:r>
            <a:r>
              <a:rPr sz="1919" spc="10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21" dirty="0">
                <a:solidFill>
                  <a:srgbClr val="161615"/>
                </a:solidFill>
                <a:latin typeface="Times New Roman"/>
                <a:cs typeface="Times New Roman"/>
              </a:rPr>
              <a:t>mental</a:t>
            </a:r>
            <a:r>
              <a:rPr sz="1919" spc="-101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31" dirty="0">
                <a:solidFill>
                  <a:srgbClr val="161615"/>
                </a:solidFill>
                <a:latin typeface="Times New Roman"/>
                <a:cs typeface="Times New Roman"/>
              </a:rPr>
              <a:t>status</a:t>
            </a:r>
            <a:endParaRPr sz="1919" dirty="0">
              <a:latin typeface="Times New Roman"/>
              <a:cs typeface="Times New Roman"/>
            </a:endParaRPr>
          </a:p>
          <a:p>
            <a:pPr marL="8861">
              <a:spcBef>
                <a:spcPts val="342"/>
              </a:spcBef>
            </a:pPr>
            <a:r>
              <a:rPr lang="en-US" sz="2756" spc="171" dirty="0">
                <a:solidFill>
                  <a:srgbClr val="6B332F"/>
                </a:solidFill>
                <a:latin typeface="Times New Roman"/>
                <a:cs typeface="Times New Roman"/>
              </a:rPr>
              <a:t> </a:t>
            </a:r>
            <a:r>
              <a:rPr sz="1919" spc="-70" dirty="0">
                <a:solidFill>
                  <a:srgbClr val="161615"/>
                </a:solidFill>
                <a:latin typeface="Times New Roman"/>
                <a:cs typeface="Times New Roman"/>
              </a:rPr>
              <a:t>Hypoglycemia</a:t>
            </a:r>
            <a:r>
              <a:rPr sz="1919" spc="31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56" dirty="0">
                <a:solidFill>
                  <a:srgbClr val="161615"/>
                </a:solidFill>
                <a:latin typeface="Times New Roman"/>
                <a:cs typeface="Times New Roman"/>
              </a:rPr>
              <a:t>or</a:t>
            </a:r>
            <a:r>
              <a:rPr sz="1919" spc="-63" dirty="0">
                <a:solidFill>
                  <a:srgbClr val="161615"/>
                </a:solidFill>
                <a:latin typeface="Times New Roman"/>
                <a:cs typeface="Times New Roman"/>
              </a:rPr>
              <a:t> </a:t>
            </a:r>
            <a:r>
              <a:rPr sz="1919" spc="-49" dirty="0">
                <a:solidFill>
                  <a:srgbClr val="161615"/>
                </a:solidFill>
                <a:latin typeface="Times New Roman"/>
                <a:cs typeface="Times New Roman"/>
              </a:rPr>
              <a:t>hyperglycemia</a:t>
            </a:r>
            <a:endParaRPr sz="1919" dirty="0">
              <a:latin typeface="Times New Roman"/>
              <a:cs typeface="Times New Roman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462A565-02EB-72C4-4436-C3F56E189AD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491" t="16104" r="14491" b="16104"/>
          <a:stretch>
            <a:fillRect/>
          </a:stretch>
        </p:blipFill>
        <p:spPr>
          <a:xfrm>
            <a:off x="546772" y="2771478"/>
            <a:ext cx="1053705" cy="1005835"/>
          </a:xfrm>
          <a:prstGeom prst="rect">
            <a:avLst/>
          </a:prstGeom>
        </p:spPr>
      </p:pic>
      <p:pic>
        <p:nvPicPr>
          <p:cNvPr id="31" name="Graphic 30" descr="Warning with solid fill">
            <a:extLst>
              <a:ext uri="{FF2B5EF4-FFF2-40B4-BE49-F238E27FC236}">
                <a16:creationId xmlns:a16="http://schemas.microsoft.com/office/drawing/2014/main" id="{B3F16EC8-15F3-7520-EF46-631E74E562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86438" y="2994173"/>
            <a:ext cx="364172" cy="364172"/>
          </a:xfrm>
          <a:prstGeom prst="rect">
            <a:avLst/>
          </a:prstGeom>
        </p:spPr>
      </p:pic>
      <p:pic>
        <p:nvPicPr>
          <p:cNvPr id="32" name="Graphic 31" descr="Warning with solid fill">
            <a:extLst>
              <a:ext uri="{FF2B5EF4-FFF2-40B4-BE49-F238E27FC236}">
                <a16:creationId xmlns:a16="http://schemas.microsoft.com/office/drawing/2014/main" id="{950BA216-8F66-7FF6-9C71-AA8B62F457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06794" y="3432860"/>
            <a:ext cx="364172" cy="364172"/>
          </a:xfrm>
          <a:prstGeom prst="rect">
            <a:avLst/>
          </a:prstGeom>
        </p:spPr>
      </p:pic>
      <p:pic>
        <p:nvPicPr>
          <p:cNvPr id="33" name="Graphic 32" descr="Warning with solid fill">
            <a:extLst>
              <a:ext uri="{FF2B5EF4-FFF2-40B4-BE49-F238E27FC236}">
                <a16:creationId xmlns:a16="http://schemas.microsoft.com/office/drawing/2014/main" id="{EAB5C40C-847E-697D-DF38-52F85DA104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27150" y="4412280"/>
            <a:ext cx="364172" cy="364172"/>
          </a:xfrm>
          <a:prstGeom prst="rect">
            <a:avLst/>
          </a:prstGeom>
        </p:spPr>
      </p:pic>
      <p:pic>
        <p:nvPicPr>
          <p:cNvPr id="34" name="Graphic 33" descr="Warning with solid fill">
            <a:extLst>
              <a:ext uri="{FF2B5EF4-FFF2-40B4-BE49-F238E27FC236}">
                <a16:creationId xmlns:a16="http://schemas.microsoft.com/office/drawing/2014/main" id="{ED9EF2D5-F91D-F238-0617-6818F0F4AE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27150" y="4818409"/>
            <a:ext cx="364172" cy="364172"/>
          </a:xfrm>
          <a:prstGeom prst="rect">
            <a:avLst/>
          </a:prstGeom>
        </p:spPr>
      </p:pic>
      <p:pic>
        <p:nvPicPr>
          <p:cNvPr id="35" name="Graphic 34" descr="Warning with solid fill">
            <a:extLst>
              <a:ext uri="{FF2B5EF4-FFF2-40B4-BE49-F238E27FC236}">
                <a16:creationId xmlns:a16="http://schemas.microsoft.com/office/drawing/2014/main" id="{5368AB7B-7721-D07F-63AD-155B2D1A0B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37689" y="5293585"/>
            <a:ext cx="364172" cy="364172"/>
          </a:xfrm>
          <a:prstGeom prst="rect">
            <a:avLst/>
          </a:prstGeom>
        </p:spPr>
      </p:pic>
      <p:pic>
        <p:nvPicPr>
          <p:cNvPr id="36" name="Graphic 35" descr="Warning with solid fill">
            <a:extLst>
              <a:ext uri="{FF2B5EF4-FFF2-40B4-BE49-F238E27FC236}">
                <a16:creationId xmlns:a16="http://schemas.microsoft.com/office/drawing/2014/main" id="{448876D6-BF3A-980C-FAB0-FC43127FBF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53592" y="5778660"/>
            <a:ext cx="364172" cy="364172"/>
          </a:xfrm>
          <a:prstGeom prst="rect">
            <a:avLst/>
          </a:prstGeom>
        </p:spPr>
      </p:pic>
      <p:pic>
        <p:nvPicPr>
          <p:cNvPr id="37" name="Graphic 36" descr="Warning with solid fill">
            <a:extLst>
              <a:ext uri="{FF2B5EF4-FFF2-40B4-BE49-F238E27FC236}">
                <a16:creationId xmlns:a16="http://schemas.microsoft.com/office/drawing/2014/main" id="{C38D05A3-3CEB-408C-D934-3A7499B36F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06794" y="3922570"/>
            <a:ext cx="364172" cy="36417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7DB8023-6F1F-F8BC-0190-62DD7E50F4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5225" y="3797032"/>
            <a:ext cx="868924" cy="5729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479970" y="311824"/>
            <a:ext cx="10907233" cy="493946"/>
          </a:xfrm>
          <a:prstGeom prst="rect">
            <a:avLst/>
          </a:prstGeom>
        </p:spPr>
        <p:txBody>
          <a:bodyPr vert="horz" wrap="square" lIns="0" tIns="10633" rIns="0" bIns="0" rtlCol="0">
            <a:spAutoFit/>
          </a:bodyPr>
          <a:lstStyle/>
          <a:p>
            <a:pPr marL="8861">
              <a:spcBef>
                <a:spcPts val="84"/>
              </a:spcBef>
            </a:pPr>
            <a:r>
              <a:rPr sz="3140" b="1" spc="147" dirty="0">
                <a:solidFill>
                  <a:srgbClr val="1C1C1A"/>
                </a:solidFill>
                <a:latin typeface="Arial"/>
                <a:cs typeface="Arial"/>
              </a:rPr>
              <a:t>The</a:t>
            </a:r>
            <a:r>
              <a:rPr sz="3140" b="1" spc="-209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3140" b="1" spc="70" dirty="0">
                <a:solidFill>
                  <a:srgbClr val="1C1C1A"/>
                </a:solidFill>
                <a:latin typeface="Arial"/>
                <a:cs typeface="Arial"/>
              </a:rPr>
              <a:t>Detective's</a:t>
            </a:r>
            <a:r>
              <a:rPr sz="3140" b="1" spc="-45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3140" b="1" spc="94" dirty="0">
                <a:solidFill>
                  <a:srgbClr val="1C1C1A"/>
                </a:solidFill>
                <a:latin typeface="Arial"/>
                <a:cs typeface="Arial"/>
              </a:rPr>
              <a:t>Mindset:</a:t>
            </a:r>
            <a:r>
              <a:rPr sz="3140" b="1" spc="-150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3140" b="1" spc="35" dirty="0">
                <a:solidFill>
                  <a:srgbClr val="1C1C1A"/>
                </a:solidFill>
                <a:latin typeface="Arial"/>
                <a:cs typeface="Arial"/>
              </a:rPr>
              <a:t>Assume</a:t>
            </a:r>
            <a:r>
              <a:rPr sz="3140" b="1" spc="115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3140" b="1" spc="153" dirty="0">
                <a:solidFill>
                  <a:srgbClr val="1C1C1A"/>
                </a:solidFill>
                <a:latin typeface="Arial"/>
                <a:cs typeface="Arial"/>
              </a:rPr>
              <a:t>the</a:t>
            </a:r>
            <a:r>
              <a:rPr sz="3140" b="1" spc="-136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3140" b="1" spc="59" dirty="0">
                <a:solidFill>
                  <a:srgbClr val="1C1C1A"/>
                </a:solidFill>
                <a:latin typeface="Arial"/>
                <a:cs typeface="Arial"/>
              </a:rPr>
              <a:t>Worst,</a:t>
            </a:r>
            <a:r>
              <a:rPr sz="3140" b="1" spc="-52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3140" b="1" dirty="0">
                <a:solidFill>
                  <a:srgbClr val="1C1C1A"/>
                </a:solidFill>
                <a:latin typeface="Arial"/>
                <a:cs typeface="Arial"/>
              </a:rPr>
              <a:t>Rule</a:t>
            </a:r>
            <a:r>
              <a:rPr sz="3140" b="1" spc="-188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3140" b="1" dirty="0">
                <a:solidFill>
                  <a:srgbClr val="1C1C1A"/>
                </a:solidFill>
                <a:latin typeface="Arial"/>
                <a:cs typeface="Arial"/>
              </a:rPr>
              <a:t>it</a:t>
            </a:r>
            <a:r>
              <a:rPr sz="3140" b="1" spc="98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3140" b="1" spc="70" dirty="0">
                <a:solidFill>
                  <a:srgbClr val="1C1C1A"/>
                </a:solidFill>
                <a:latin typeface="Arial"/>
                <a:cs typeface="Arial"/>
              </a:rPr>
              <a:t>Out</a:t>
            </a:r>
            <a:endParaRPr sz="314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97628" y="1131186"/>
            <a:ext cx="11214691" cy="729925"/>
          </a:xfrm>
          <a:prstGeom prst="rect">
            <a:avLst/>
          </a:prstGeom>
          <a:ln w="38210">
            <a:solidFill>
              <a:srgbClr val="000000"/>
            </a:solidFill>
          </a:ln>
        </p:spPr>
        <p:txBody>
          <a:bodyPr vert="horz" wrap="square" lIns="0" tIns="138666" rIns="0" bIns="0" rtlCol="0">
            <a:spAutoFit/>
          </a:bodyPr>
          <a:lstStyle/>
          <a:p>
            <a:pPr marL="150633" marR="377913" indent="-10633">
              <a:lnSpc>
                <a:spcPts val="2316"/>
              </a:lnSpc>
              <a:spcBef>
                <a:spcPts val="1092"/>
              </a:spcBef>
            </a:pPr>
            <a:r>
              <a:rPr sz="2128" b="1" spc="-108" dirty="0">
                <a:solidFill>
                  <a:srgbClr val="0C0C0A"/>
                </a:solidFill>
                <a:latin typeface="Times New Roman"/>
                <a:cs typeface="Times New Roman"/>
              </a:rPr>
              <a:t>Core</a:t>
            </a:r>
            <a:r>
              <a:rPr sz="2128" b="1" spc="-35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128" b="1" spc="-77" dirty="0">
                <a:solidFill>
                  <a:srgbClr val="0C0C0A"/>
                </a:solidFill>
                <a:latin typeface="Times New Roman"/>
                <a:cs typeface="Times New Roman"/>
              </a:rPr>
              <a:t>Principle:</a:t>
            </a:r>
            <a:r>
              <a:rPr sz="2128" b="1" spc="49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1988" spc="-73" dirty="0">
                <a:solidFill>
                  <a:srgbClr val="1C1C1A"/>
                </a:solidFill>
                <a:latin typeface="Times New Roman"/>
                <a:cs typeface="Times New Roman"/>
              </a:rPr>
              <a:t>Be</a:t>
            </a:r>
            <a:r>
              <a:rPr sz="1988" spc="-91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1C1C1A"/>
                </a:solidFill>
                <a:latin typeface="Times New Roman"/>
                <a:cs typeface="Times New Roman"/>
              </a:rPr>
              <a:t>a</a:t>
            </a:r>
            <a:r>
              <a:rPr sz="1988" spc="136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1C1C1A"/>
                </a:solidFill>
                <a:latin typeface="Times New Roman"/>
                <a:cs typeface="Times New Roman"/>
              </a:rPr>
              <a:t>medical</a:t>
            </a:r>
            <a:r>
              <a:rPr sz="1988" spc="59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128" b="1" spc="-14" dirty="0">
                <a:solidFill>
                  <a:srgbClr val="0C0C0A"/>
                </a:solidFill>
                <a:latin typeface="Times New Roman"/>
                <a:cs typeface="Times New Roman"/>
              </a:rPr>
              <a:t>pessimist.</a:t>
            </a:r>
            <a:r>
              <a:rPr sz="2128" b="1" spc="73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1C1C1A"/>
                </a:solidFill>
                <a:latin typeface="Times New Roman"/>
                <a:cs typeface="Times New Roman"/>
              </a:rPr>
              <a:t>Never</a:t>
            </a:r>
            <a:r>
              <a:rPr sz="1988" spc="-21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spc="63" dirty="0">
                <a:solidFill>
                  <a:srgbClr val="1C1C1A"/>
                </a:solidFill>
                <a:latin typeface="Times New Roman"/>
                <a:cs typeface="Times New Roman"/>
              </a:rPr>
              <a:t>assume</a:t>
            </a:r>
            <a:r>
              <a:rPr sz="1988" spc="-119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spc="59" dirty="0">
                <a:solidFill>
                  <a:srgbClr val="1C1C1A"/>
                </a:solidFill>
                <a:latin typeface="Times New Roman"/>
                <a:cs typeface="Times New Roman"/>
              </a:rPr>
              <a:t>a</a:t>
            </a:r>
            <a:r>
              <a:rPr sz="1988" spc="42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spc="45" dirty="0">
                <a:solidFill>
                  <a:srgbClr val="1C1C1A"/>
                </a:solidFill>
                <a:latin typeface="Times New Roman"/>
                <a:cs typeface="Times New Roman"/>
              </a:rPr>
              <a:t>patient's</a:t>
            </a:r>
            <a:r>
              <a:rPr sz="1988" spc="-28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1C1C1A"/>
                </a:solidFill>
                <a:latin typeface="Times New Roman"/>
                <a:cs typeface="Times New Roman"/>
              </a:rPr>
              <a:t>complaint</a:t>
            </a:r>
            <a:r>
              <a:rPr sz="1988" spc="119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spc="66" dirty="0">
                <a:solidFill>
                  <a:srgbClr val="0C0C0A"/>
                </a:solidFill>
                <a:latin typeface="Times New Roman"/>
                <a:cs typeface="Times New Roman"/>
              </a:rPr>
              <a:t>represents</a:t>
            </a:r>
            <a:r>
              <a:rPr sz="1988" spc="24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1988" spc="87" dirty="0">
                <a:solidFill>
                  <a:srgbClr val="1C1C1A"/>
                </a:solidFill>
                <a:latin typeface="Times New Roman"/>
                <a:cs typeface="Times New Roman"/>
              </a:rPr>
              <a:t>a</a:t>
            </a:r>
            <a:r>
              <a:rPr sz="1988" spc="-56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spc="35" dirty="0">
                <a:solidFill>
                  <a:srgbClr val="0C0C0A"/>
                </a:solidFill>
                <a:latin typeface="Times New Roman"/>
                <a:cs typeface="Times New Roman"/>
              </a:rPr>
              <a:t>benign</a:t>
            </a:r>
            <a:r>
              <a:rPr sz="1988" spc="28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1988" spc="28" dirty="0">
                <a:solidFill>
                  <a:srgbClr val="1C1C1A"/>
                </a:solidFill>
                <a:latin typeface="Times New Roman"/>
                <a:cs typeface="Times New Roman"/>
              </a:rPr>
              <a:t>issue </a:t>
            </a:r>
            <a:r>
              <a:rPr sz="1988" dirty="0">
                <a:solidFill>
                  <a:srgbClr val="0C0C0A"/>
                </a:solidFill>
                <a:latin typeface="Times New Roman"/>
                <a:cs typeface="Times New Roman"/>
              </a:rPr>
              <a:t>until</a:t>
            </a:r>
            <a:r>
              <a:rPr sz="1988" spc="14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1C1C1A"/>
                </a:solidFill>
                <a:latin typeface="Times New Roman"/>
                <a:cs typeface="Times New Roman"/>
              </a:rPr>
              <a:t>all</a:t>
            </a:r>
            <a:r>
              <a:rPr sz="1988" spc="63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0C0C0A"/>
                </a:solidFill>
                <a:latin typeface="Times New Roman"/>
                <a:cs typeface="Times New Roman"/>
              </a:rPr>
              <a:t>high</a:t>
            </a:r>
            <a:r>
              <a:rPr sz="1988" spc="133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1C1C1A"/>
                </a:solidFill>
                <a:latin typeface="Times New Roman"/>
                <a:cs typeface="Times New Roman"/>
              </a:rPr>
              <a:t>morbidity</a:t>
            </a:r>
            <a:r>
              <a:rPr sz="1988" spc="28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spc="66" dirty="0">
                <a:solidFill>
                  <a:srgbClr val="1C1C1A"/>
                </a:solidFill>
                <a:latin typeface="Times New Roman"/>
                <a:cs typeface="Times New Roman"/>
              </a:rPr>
              <a:t>and</a:t>
            </a:r>
            <a:r>
              <a:rPr sz="1988" spc="129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1C1C1A"/>
                </a:solidFill>
                <a:latin typeface="Times New Roman"/>
                <a:cs typeface="Times New Roman"/>
              </a:rPr>
              <a:t>mortality</a:t>
            </a:r>
            <a:r>
              <a:rPr sz="1988" spc="35" dirty="0">
                <a:solidFill>
                  <a:srgbClr val="1C1C1A"/>
                </a:solidFill>
                <a:latin typeface="Times New Roman"/>
                <a:cs typeface="Times New Roman"/>
              </a:rPr>
              <a:t> conditions</a:t>
            </a:r>
            <a:r>
              <a:rPr sz="1988" spc="84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0C0C0A"/>
                </a:solidFill>
                <a:latin typeface="Times New Roman"/>
                <a:cs typeface="Times New Roman"/>
              </a:rPr>
              <a:t>have</a:t>
            </a:r>
            <a:r>
              <a:rPr sz="1988" spc="108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1988" spc="56" dirty="0">
                <a:solidFill>
                  <a:srgbClr val="1C1C1A"/>
                </a:solidFill>
                <a:latin typeface="Times New Roman"/>
                <a:cs typeface="Times New Roman"/>
              </a:rPr>
              <a:t>been</a:t>
            </a:r>
            <a:r>
              <a:rPr sz="1988" spc="59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spc="49" dirty="0">
                <a:solidFill>
                  <a:srgbClr val="1C1C1A"/>
                </a:solidFill>
                <a:latin typeface="Times New Roman"/>
                <a:cs typeface="Times New Roman"/>
              </a:rPr>
              <a:t>considered</a:t>
            </a:r>
            <a:r>
              <a:rPr sz="1988" spc="77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spc="94" dirty="0">
                <a:solidFill>
                  <a:srgbClr val="1C1C1A"/>
                </a:solidFill>
                <a:latin typeface="Times New Roman"/>
                <a:cs typeface="Times New Roman"/>
              </a:rPr>
              <a:t>and</a:t>
            </a:r>
            <a:r>
              <a:rPr sz="1988" spc="-66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dirty="0">
                <a:solidFill>
                  <a:srgbClr val="1C1C1A"/>
                </a:solidFill>
                <a:latin typeface="Times New Roman"/>
                <a:cs typeface="Times New Roman"/>
              </a:rPr>
              <a:t>sufficiently</a:t>
            </a:r>
            <a:r>
              <a:rPr sz="1988" spc="66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1988" spc="-7" dirty="0">
                <a:solidFill>
                  <a:srgbClr val="1C1C1A"/>
                </a:solidFill>
                <a:latin typeface="Times New Roman"/>
                <a:cs typeface="Times New Roman"/>
              </a:rPr>
              <a:t>excluded.</a:t>
            </a:r>
            <a:endParaRPr sz="1988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1017" y="2263800"/>
            <a:ext cx="11131301" cy="1902131"/>
          </a:xfrm>
          <a:prstGeom prst="rect">
            <a:avLst/>
          </a:prstGeom>
        </p:spPr>
        <p:txBody>
          <a:bodyPr vert="horz" wrap="square" lIns="0" tIns="93035" rIns="0" bIns="0" rtlCol="0">
            <a:spAutoFit/>
          </a:bodyPr>
          <a:lstStyle/>
          <a:p>
            <a:pPr marL="8861" algn="just">
              <a:spcBef>
                <a:spcPts val="733"/>
              </a:spcBef>
            </a:pPr>
            <a:r>
              <a:rPr sz="2000" b="1" spc="-105" dirty="0">
                <a:solidFill>
                  <a:srgbClr val="0C0C0A"/>
                </a:solidFill>
                <a:latin typeface="Times New Roman"/>
                <a:cs typeface="Times New Roman"/>
              </a:rPr>
              <a:t>Key</a:t>
            </a:r>
            <a:r>
              <a:rPr sz="2000" b="1" spc="-157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0C0C0A"/>
                </a:solidFill>
                <a:latin typeface="Times New Roman"/>
                <a:cs typeface="Times New Roman"/>
              </a:rPr>
              <a:t>Concepts:</a:t>
            </a:r>
            <a:endParaRPr sz="2000" dirty="0">
              <a:latin typeface="Times New Roman"/>
              <a:cs typeface="Times New Roman"/>
            </a:endParaRPr>
          </a:p>
          <a:p>
            <a:pPr marL="260507" marR="3544" indent="-241457" algn="just">
              <a:lnSpc>
                <a:spcPct val="99600"/>
              </a:lnSpc>
              <a:spcBef>
                <a:spcPts val="652"/>
              </a:spcBef>
              <a:buClr>
                <a:srgbClr val="0E314F"/>
              </a:buClr>
              <a:buChar char="•"/>
              <a:tabLst>
                <a:tab pos="260507" algn="l"/>
              </a:tabLst>
            </a:pPr>
            <a:r>
              <a:rPr sz="2000" dirty="0">
                <a:solidFill>
                  <a:srgbClr val="1C1C1A"/>
                </a:solidFill>
                <a:latin typeface="Times New Roman"/>
                <a:cs typeface="Times New Roman"/>
              </a:rPr>
              <a:t>Approach</a:t>
            </a:r>
            <a:r>
              <a:rPr sz="2000" spc="-38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66" dirty="0">
                <a:solidFill>
                  <a:srgbClr val="1C1C1A"/>
                </a:solidFill>
                <a:latin typeface="Times New Roman"/>
                <a:cs typeface="Times New Roman"/>
              </a:rPr>
              <a:t>each</a:t>
            </a:r>
            <a:r>
              <a:rPr sz="2000" spc="42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45" dirty="0">
                <a:solidFill>
                  <a:srgbClr val="0C0C0A"/>
                </a:solidFill>
                <a:latin typeface="Times New Roman"/>
                <a:cs typeface="Times New Roman"/>
              </a:rPr>
              <a:t>patient</a:t>
            </a:r>
            <a:r>
              <a:rPr sz="2000" spc="42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spc="38" dirty="0">
                <a:solidFill>
                  <a:srgbClr val="1C1C1A"/>
                </a:solidFill>
                <a:latin typeface="Times New Roman"/>
                <a:cs typeface="Times New Roman"/>
              </a:rPr>
              <a:t>with</a:t>
            </a:r>
            <a:r>
              <a:rPr sz="2000" spc="-24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38" dirty="0">
                <a:solidFill>
                  <a:srgbClr val="1C1C1A"/>
                </a:solidFill>
                <a:latin typeface="Times New Roman"/>
                <a:cs typeface="Times New Roman"/>
              </a:rPr>
              <a:t>a</a:t>
            </a:r>
            <a:r>
              <a:rPr sz="2000" spc="42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35" dirty="0">
                <a:solidFill>
                  <a:srgbClr val="0C0C0A"/>
                </a:solidFill>
                <a:latin typeface="Times New Roman"/>
                <a:cs typeface="Times New Roman"/>
              </a:rPr>
              <a:t>broad </a:t>
            </a:r>
            <a:r>
              <a:rPr sz="2000" dirty="0">
                <a:solidFill>
                  <a:srgbClr val="0C0C0A"/>
                </a:solidFill>
                <a:latin typeface="Times New Roman"/>
                <a:cs typeface="Times New Roman"/>
              </a:rPr>
              <a:t>differential</a:t>
            </a:r>
            <a:r>
              <a:rPr sz="2000" spc="167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C0C0A"/>
                </a:solidFill>
                <a:latin typeface="Times New Roman"/>
                <a:cs typeface="Times New Roman"/>
              </a:rPr>
              <a:t>diagnosis,</a:t>
            </a:r>
            <a:r>
              <a:rPr sz="2000" spc="70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spc="38" dirty="0">
                <a:solidFill>
                  <a:srgbClr val="1C1C1A"/>
                </a:solidFill>
                <a:latin typeface="Times New Roman"/>
                <a:cs typeface="Times New Roman"/>
              </a:rPr>
              <a:t>with</a:t>
            </a:r>
            <a:r>
              <a:rPr sz="2000" spc="31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35" dirty="0">
                <a:solidFill>
                  <a:srgbClr val="1C1C1A"/>
                </a:solidFill>
                <a:latin typeface="Times New Roman"/>
                <a:cs typeface="Times New Roman"/>
              </a:rPr>
              <a:t>the</a:t>
            </a:r>
            <a:r>
              <a:rPr sz="2000" spc="160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45" dirty="0">
                <a:solidFill>
                  <a:srgbClr val="0C0C0A"/>
                </a:solidFill>
                <a:latin typeface="Times New Roman"/>
                <a:cs typeface="Times New Roman"/>
              </a:rPr>
              <a:t>most </a:t>
            </a:r>
            <a:r>
              <a:rPr sz="2000" spc="56" dirty="0">
                <a:solidFill>
                  <a:srgbClr val="1C1C1A"/>
                </a:solidFill>
                <a:latin typeface="Times New Roman"/>
                <a:cs typeface="Times New Roman"/>
              </a:rPr>
              <a:t>serious</a:t>
            </a:r>
            <a:r>
              <a:rPr sz="2000" spc="-7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C1C1A"/>
                </a:solidFill>
                <a:latin typeface="Times New Roman"/>
                <a:cs typeface="Times New Roman"/>
              </a:rPr>
              <a:t>possibilities</a:t>
            </a:r>
            <a:r>
              <a:rPr sz="2000" spc="56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C1C1A"/>
                </a:solidFill>
                <a:latin typeface="Times New Roman"/>
                <a:cs typeface="Times New Roman"/>
              </a:rPr>
              <a:t>at</a:t>
            </a:r>
            <a:r>
              <a:rPr sz="2000" spc="142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C0C0A"/>
                </a:solidFill>
                <a:latin typeface="Times New Roman"/>
                <a:cs typeface="Times New Roman"/>
              </a:rPr>
              <a:t>the</a:t>
            </a:r>
            <a:r>
              <a:rPr sz="2000" spc="283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spc="42" dirty="0">
                <a:solidFill>
                  <a:srgbClr val="1C1C1A"/>
                </a:solidFill>
                <a:latin typeface="Times New Roman"/>
                <a:cs typeface="Times New Roman"/>
              </a:rPr>
              <a:t>top.</a:t>
            </a:r>
            <a:endParaRPr lang="en-US" sz="2000" spc="42" dirty="0">
              <a:solidFill>
                <a:srgbClr val="1C1C1A"/>
              </a:solidFill>
              <a:latin typeface="Times New Roman"/>
              <a:cs typeface="Times New Roman"/>
            </a:endParaRPr>
          </a:p>
          <a:p>
            <a:pPr marL="260507" marR="3544" indent="-241457" algn="just">
              <a:lnSpc>
                <a:spcPct val="99600"/>
              </a:lnSpc>
              <a:spcBef>
                <a:spcPts val="652"/>
              </a:spcBef>
              <a:buClr>
                <a:srgbClr val="0E314F"/>
              </a:buClr>
              <a:buFontTx/>
              <a:buChar char="•"/>
              <a:tabLst>
                <a:tab pos="260507" algn="l"/>
              </a:tabLst>
            </a:pPr>
            <a:r>
              <a:rPr lang="en-US" sz="2000" dirty="0">
                <a:solidFill>
                  <a:srgbClr val="1C1C1A"/>
                </a:solidFill>
                <a:latin typeface="Times New Roman"/>
                <a:cs typeface="Times New Roman"/>
              </a:rPr>
              <a:t>Consider</a:t>
            </a:r>
            <a:r>
              <a:rPr lang="en-US" sz="2000" spc="181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>
                <a:solidFill>
                  <a:srgbClr val="0C0C0A"/>
                </a:solidFill>
                <a:latin typeface="Times New Roman"/>
                <a:cs typeface="Times New Roman"/>
              </a:rPr>
              <a:t>lethal</a:t>
            </a:r>
            <a:r>
              <a:rPr lang="en-US" sz="2000" spc="28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spc="35" dirty="0">
                <a:solidFill>
                  <a:srgbClr val="0C0C0A"/>
                </a:solidFill>
                <a:latin typeface="Times New Roman"/>
                <a:cs typeface="Times New Roman"/>
              </a:rPr>
              <a:t>diagnoses</a:t>
            </a:r>
            <a:r>
              <a:rPr lang="en-US" sz="2000" spc="59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spc="35" dirty="0">
                <a:solidFill>
                  <a:srgbClr val="1C1C1A"/>
                </a:solidFill>
                <a:latin typeface="Times New Roman"/>
                <a:cs typeface="Times New Roman"/>
              </a:rPr>
              <a:t>even</a:t>
            </a:r>
            <a:r>
              <a:rPr lang="en-US" sz="2000" spc="24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lang="en-US" sz="2000" spc="35" dirty="0">
                <a:solidFill>
                  <a:srgbClr val="1C1C1A"/>
                </a:solidFill>
                <a:latin typeface="Times New Roman"/>
                <a:cs typeface="Times New Roman"/>
              </a:rPr>
              <a:t>when </a:t>
            </a:r>
            <a:r>
              <a:rPr lang="en-US" sz="2000" spc="52" dirty="0">
                <a:solidFill>
                  <a:srgbClr val="0C0C0A"/>
                </a:solidFill>
                <a:latin typeface="Times New Roman"/>
                <a:cs typeface="Times New Roman"/>
              </a:rPr>
              <a:t>they</a:t>
            </a:r>
            <a:r>
              <a:rPr lang="en-US" sz="2000" spc="-80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spc="73" dirty="0">
                <a:solidFill>
                  <a:srgbClr val="1C1C1A"/>
                </a:solidFill>
                <a:latin typeface="Times New Roman"/>
                <a:cs typeface="Times New Roman"/>
              </a:rPr>
              <a:t>seem</a:t>
            </a:r>
            <a:r>
              <a:rPr lang="en-US" sz="2000" spc="-35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>
                <a:solidFill>
                  <a:srgbClr val="0C0C0A"/>
                </a:solidFill>
                <a:latin typeface="Times New Roman"/>
                <a:cs typeface="Times New Roman"/>
              </a:rPr>
              <a:t>less</a:t>
            </a:r>
            <a:r>
              <a:rPr lang="en-US" sz="2000" spc="-98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spc="-14" dirty="0">
                <a:solidFill>
                  <a:srgbClr val="0C0C0A"/>
                </a:solidFill>
                <a:latin typeface="Times New Roman"/>
                <a:cs typeface="Times New Roman"/>
              </a:rPr>
              <a:t>likely</a:t>
            </a:r>
            <a:r>
              <a:rPr lang="en-US" sz="2000" spc="-56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spc="70" dirty="0">
                <a:solidFill>
                  <a:srgbClr val="1C1C1A"/>
                </a:solidFill>
                <a:latin typeface="Times New Roman"/>
                <a:cs typeface="Times New Roman"/>
              </a:rPr>
              <a:t>than</a:t>
            </a:r>
            <a:r>
              <a:rPr lang="en-US" sz="2000" spc="10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lang="en-US" sz="2000" spc="42" dirty="0">
                <a:solidFill>
                  <a:srgbClr val="0C0C0A"/>
                </a:solidFill>
                <a:latin typeface="Times New Roman"/>
                <a:cs typeface="Times New Roman"/>
              </a:rPr>
              <a:t>rejecting</a:t>
            </a:r>
            <a:r>
              <a:rPr lang="en-US" sz="2000" spc="-115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spc="56" dirty="0">
                <a:solidFill>
                  <a:srgbClr val="0C0C0A"/>
                </a:solidFill>
                <a:latin typeface="Times New Roman"/>
                <a:cs typeface="Times New Roman"/>
              </a:rPr>
              <a:t>them </a:t>
            </a:r>
            <a:r>
              <a:rPr lang="en-US" sz="2000" spc="42" dirty="0">
                <a:solidFill>
                  <a:srgbClr val="0C0C0A"/>
                </a:solidFill>
                <a:latin typeface="Times New Roman"/>
                <a:cs typeface="Times New Roman"/>
              </a:rPr>
              <a:t>outri</a:t>
            </a:r>
            <a:r>
              <a:rPr lang="en-US" sz="2000" spc="42" dirty="0">
                <a:solidFill>
                  <a:srgbClr val="2D2D2B"/>
                </a:solidFill>
                <a:latin typeface="Times New Roman"/>
                <a:cs typeface="Times New Roman"/>
              </a:rPr>
              <a:t>g</a:t>
            </a:r>
            <a:r>
              <a:rPr lang="en-US" sz="2000" spc="42" dirty="0">
                <a:solidFill>
                  <a:srgbClr val="0C0C0A"/>
                </a:solidFill>
                <a:latin typeface="Times New Roman"/>
                <a:cs typeface="Times New Roman"/>
              </a:rPr>
              <a:t>ht</a:t>
            </a:r>
            <a:r>
              <a:rPr lang="en-US" sz="2000" spc="87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spc="45" dirty="0">
                <a:solidFill>
                  <a:srgbClr val="0C0C0A"/>
                </a:solidFill>
                <a:latin typeface="Times New Roman"/>
                <a:cs typeface="Times New Roman"/>
              </a:rPr>
              <a:t>because</a:t>
            </a:r>
            <a:r>
              <a:rPr lang="en-US" sz="2000" spc="-28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>
                <a:solidFill>
                  <a:srgbClr val="0C0C0A"/>
                </a:solidFill>
                <a:latin typeface="Times New Roman"/>
                <a:cs typeface="Times New Roman"/>
              </a:rPr>
              <a:t>of</a:t>
            </a:r>
            <a:r>
              <a:rPr lang="en-US" sz="2000" spc="14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spc="-17" dirty="0">
                <a:solidFill>
                  <a:srgbClr val="0C0C0A"/>
                </a:solidFill>
                <a:latin typeface="Times New Roman"/>
                <a:cs typeface="Times New Roman"/>
              </a:rPr>
              <a:t>the </a:t>
            </a:r>
            <a:r>
              <a:rPr lang="en-US" sz="2000" spc="35" dirty="0">
                <a:solidFill>
                  <a:srgbClr val="0C0C0A"/>
                </a:solidFill>
                <a:latin typeface="Times New Roman"/>
                <a:cs typeface="Times New Roman"/>
              </a:rPr>
              <a:t>patient's</a:t>
            </a:r>
            <a:r>
              <a:rPr lang="en-US" sz="2000" spc="-63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lang="en-US" sz="2000" spc="49" dirty="0">
                <a:solidFill>
                  <a:srgbClr val="1C1C1A"/>
                </a:solidFill>
                <a:latin typeface="Times New Roman"/>
                <a:cs typeface="Times New Roman"/>
              </a:rPr>
              <a:t>age</a:t>
            </a:r>
            <a:r>
              <a:rPr lang="en-US" sz="2000" spc="-98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lang="en-US" sz="2000" spc="28" dirty="0">
                <a:solidFill>
                  <a:srgbClr val="0C0C0A"/>
                </a:solidFill>
                <a:latin typeface="Times New Roman"/>
                <a:cs typeface="Times New Roman"/>
              </a:rPr>
              <a:t>or </a:t>
            </a:r>
            <a:r>
              <a:rPr lang="en-US" sz="2000" spc="52" dirty="0">
                <a:solidFill>
                  <a:srgbClr val="1C1C1A"/>
                </a:solidFill>
                <a:latin typeface="Times New Roman"/>
                <a:cs typeface="Times New Roman"/>
              </a:rPr>
              <a:t>an</a:t>
            </a:r>
            <a:r>
              <a:rPr lang="en-US" sz="2000" spc="24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>
                <a:solidFill>
                  <a:srgbClr val="1C1C1A"/>
                </a:solidFill>
                <a:latin typeface="Times New Roman"/>
                <a:cs typeface="Times New Roman"/>
              </a:rPr>
              <a:t>atypical</a:t>
            </a:r>
            <a:r>
              <a:rPr lang="en-US" sz="2000" spc="122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lang="en-US" sz="2000" spc="42" dirty="0">
                <a:solidFill>
                  <a:srgbClr val="1C1C1A"/>
                </a:solidFill>
                <a:latin typeface="Times New Roman"/>
                <a:cs typeface="Times New Roman"/>
              </a:rPr>
              <a:t>presentation.</a:t>
            </a:r>
            <a:endParaRPr lang="en-US" sz="2000" dirty="0">
              <a:latin typeface="Times New Roman"/>
              <a:cs typeface="Times New Roman"/>
            </a:endParaRPr>
          </a:p>
          <a:p>
            <a:pPr marL="260507" marR="3544" indent="-241457" algn="just">
              <a:lnSpc>
                <a:spcPct val="99600"/>
              </a:lnSpc>
              <a:spcBef>
                <a:spcPts val="652"/>
              </a:spcBef>
              <a:buClr>
                <a:srgbClr val="0E314F"/>
              </a:buClr>
              <a:buChar char="•"/>
              <a:tabLst>
                <a:tab pos="260507" algn="l"/>
              </a:tabLst>
            </a:pP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63106" y="4246226"/>
            <a:ext cx="11049212" cy="1082740"/>
          </a:xfrm>
          <a:prstGeom prst="rect">
            <a:avLst/>
          </a:prstGeom>
        </p:spPr>
        <p:txBody>
          <a:bodyPr vert="horz" wrap="square" lIns="0" tIns="93035" rIns="0" bIns="0" rtlCol="0">
            <a:spAutoFit/>
          </a:bodyPr>
          <a:lstStyle/>
          <a:p>
            <a:pPr marL="10633">
              <a:spcBef>
                <a:spcPts val="733"/>
              </a:spcBef>
            </a:pPr>
            <a:r>
              <a:rPr sz="2000" b="1" spc="-56" dirty="0">
                <a:solidFill>
                  <a:srgbClr val="0C0C0A"/>
                </a:solidFill>
                <a:latin typeface="Times New Roman"/>
                <a:cs typeface="Times New Roman"/>
              </a:rPr>
              <a:t>The</a:t>
            </a:r>
            <a:r>
              <a:rPr sz="2000" b="1" spc="-105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b="1" spc="-17" dirty="0">
                <a:solidFill>
                  <a:srgbClr val="0C0C0A"/>
                </a:solidFill>
                <a:latin typeface="Times New Roman"/>
                <a:cs typeface="Times New Roman"/>
              </a:rPr>
              <a:t>Classic</a:t>
            </a:r>
            <a:r>
              <a:rPr sz="2000" b="1" spc="-87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0C0C0A"/>
                </a:solidFill>
                <a:latin typeface="Times New Roman"/>
                <a:cs typeface="Times New Roman"/>
              </a:rPr>
              <a:t>Example:</a:t>
            </a:r>
            <a:endParaRPr sz="2000" dirty="0">
              <a:latin typeface="Times New Roman"/>
              <a:cs typeface="Times New Roman"/>
            </a:endParaRPr>
          </a:p>
          <a:p>
            <a:pPr marL="11076" marR="3544" indent="-2658">
              <a:lnSpc>
                <a:spcPct val="101200"/>
              </a:lnSpc>
              <a:spcBef>
                <a:spcPts val="617"/>
              </a:spcBef>
            </a:pPr>
            <a:r>
              <a:rPr sz="2000" spc="-73" dirty="0">
                <a:solidFill>
                  <a:srgbClr val="1C1C1A"/>
                </a:solidFill>
                <a:latin typeface="Times New Roman"/>
                <a:cs typeface="Times New Roman"/>
              </a:rPr>
              <a:t>A</a:t>
            </a:r>
            <a:r>
              <a:rPr sz="2000" spc="-157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52" dirty="0">
                <a:solidFill>
                  <a:srgbClr val="0C0C0A"/>
                </a:solidFill>
                <a:latin typeface="Times New Roman"/>
                <a:cs typeface="Times New Roman"/>
              </a:rPr>
              <a:t>pregnant</a:t>
            </a:r>
            <a:r>
              <a:rPr sz="2000" spc="42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spc="45" dirty="0">
                <a:solidFill>
                  <a:srgbClr val="1C1C1A"/>
                </a:solidFill>
                <a:latin typeface="Times New Roman"/>
                <a:cs typeface="Times New Roman"/>
              </a:rPr>
              <a:t>young</a:t>
            </a:r>
            <a:r>
              <a:rPr sz="2000" spc="-136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C1C1A"/>
                </a:solidFill>
                <a:latin typeface="Times New Roman"/>
                <a:cs typeface="Times New Roman"/>
              </a:rPr>
              <a:t>woman</a:t>
            </a:r>
            <a:r>
              <a:rPr sz="2000" spc="94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38" dirty="0">
                <a:solidFill>
                  <a:srgbClr val="1C1C1A"/>
                </a:solidFill>
                <a:latin typeface="Times New Roman"/>
                <a:cs typeface="Times New Roman"/>
              </a:rPr>
              <a:t>with</a:t>
            </a:r>
            <a:r>
              <a:rPr sz="2000" spc="-31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-7" dirty="0">
                <a:solidFill>
                  <a:srgbClr val="1C1C1A"/>
                </a:solidFill>
                <a:latin typeface="Times New Roman"/>
                <a:cs typeface="Times New Roman"/>
              </a:rPr>
              <a:t>abdominal </a:t>
            </a:r>
            <a:r>
              <a:rPr sz="2000" dirty="0">
                <a:solidFill>
                  <a:srgbClr val="0C0C0A"/>
                </a:solidFill>
                <a:latin typeface="Times New Roman"/>
                <a:cs typeface="Times New Roman"/>
              </a:rPr>
              <a:t>pain.</a:t>
            </a:r>
            <a:r>
              <a:rPr sz="2000" spc="-147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spc="63" dirty="0">
                <a:solidFill>
                  <a:srgbClr val="0C0C0A"/>
                </a:solidFill>
                <a:latin typeface="Times New Roman"/>
                <a:cs typeface="Times New Roman"/>
              </a:rPr>
              <a:t>The</a:t>
            </a:r>
            <a:r>
              <a:rPr sz="2000" spc="-45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spc="52" dirty="0">
                <a:solidFill>
                  <a:srgbClr val="0C0C0A"/>
                </a:solidFill>
                <a:latin typeface="Times New Roman"/>
                <a:cs typeface="Times New Roman"/>
              </a:rPr>
              <a:t>top</a:t>
            </a:r>
            <a:r>
              <a:rPr sz="2000" spc="84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C1C1A"/>
                </a:solidFill>
                <a:latin typeface="Times New Roman"/>
                <a:cs typeface="Times New Roman"/>
              </a:rPr>
              <a:t>of</a:t>
            </a:r>
            <a:r>
              <a:rPr sz="2000" spc="-14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42" dirty="0">
                <a:solidFill>
                  <a:srgbClr val="1C1C1A"/>
                </a:solidFill>
                <a:latin typeface="Times New Roman"/>
                <a:cs typeface="Times New Roman"/>
              </a:rPr>
              <a:t>your</a:t>
            </a:r>
            <a:r>
              <a:rPr sz="2000" spc="-63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C0C0A"/>
                </a:solidFill>
                <a:latin typeface="Times New Roman"/>
                <a:cs typeface="Times New Roman"/>
              </a:rPr>
              <a:t>differential</a:t>
            </a:r>
            <a:r>
              <a:rPr sz="2000" spc="213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spc="45" dirty="0">
                <a:solidFill>
                  <a:srgbClr val="0C0C0A"/>
                </a:solidFill>
                <a:latin typeface="Times New Roman"/>
                <a:cs typeface="Times New Roman"/>
              </a:rPr>
              <a:t>must </a:t>
            </a:r>
            <a:r>
              <a:rPr sz="2000" dirty="0">
                <a:solidFill>
                  <a:srgbClr val="1C1C1A"/>
                </a:solidFill>
                <a:latin typeface="Times New Roman"/>
                <a:cs typeface="Times New Roman"/>
              </a:rPr>
              <a:t>always</a:t>
            </a:r>
            <a:r>
              <a:rPr sz="2000" spc="21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42" dirty="0">
                <a:solidFill>
                  <a:srgbClr val="0C0C0A"/>
                </a:solidFill>
                <a:latin typeface="Times New Roman"/>
                <a:cs typeface="Times New Roman"/>
              </a:rPr>
              <a:t>be</a:t>
            </a:r>
            <a:r>
              <a:rPr sz="2000" spc="-52" dirty="0">
                <a:solidFill>
                  <a:srgbClr val="0C0C0A"/>
                </a:solidFill>
                <a:latin typeface="Times New Roman"/>
                <a:cs typeface="Times New Roman"/>
              </a:rPr>
              <a:t> </a:t>
            </a:r>
            <a:r>
              <a:rPr sz="2000" spc="49" dirty="0">
                <a:solidFill>
                  <a:srgbClr val="1C1C1A"/>
                </a:solidFill>
                <a:latin typeface="Times New Roman"/>
                <a:cs typeface="Times New Roman"/>
              </a:rPr>
              <a:t>ectopic</a:t>
            </a:r>
            <a:r>
              <a:rPr sz="2000" spc="-3" dirty="0">
                <a:solidFill>
                  <a:srgbClr val="1C1C1A"/>
                </a:solidFill>
                <a:latin typeface="Times New Roman"/>
                <a:cs typeface="Times New Roman"/>
              </a:rPr>
              <a:t> </a:t>
            </a:r>
            <a:r>
              <a:rPr sz="2000" spc="-7" dirty="0">
                <a:solidFill>
                  <a:srgbClr val="0C0C0A"/>
                </a:solidFill>
                <a:latin typeface="Times New Roman"/>
                <a:cs typeface="Times New Roman"/>
              </a:rPr>
              <a:t>pregnancy.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w_ER_Doctors_Think">
            <a:hlinkClick r:id="" action="ppaction://media"/>
            <a:extLst>
              <a:ext uri="{FF2B5EF4-FFF2-40B4-BE49-F238E27FC236}">
                <a16:creationId xmlns:a16="http://schemas.microsoft.com/office/drawing/2014/main" id="{160F0C08-03EF-8740-3ED0-6A2F9AC0B6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9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72F27-433E-4CB9-D5C2-77C61CD2E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“You are working in the emergency department when a 46-year-old male arrives with epigastric pain. Their vital signs are HR 87, RR 16, BP 168/90, T 98.3, O2Sat 96%. They describe the symptoms as sharp. What’s running through your mind?”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4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201D4-FC7D-B7B3-E712-AEFE79BA7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BB65F-9A96-CB10-52C2-D998F714A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/>
              <a:t>When faced with a patient presenting with epigastric pain, we must consider both common and life-threatening conditions. Let’s go through some key differentials.</a:t>
            </a:r>
            <a:endParaRPr lang="en-US" dirty="0"/>
          </a:p>
          <a:p>
            <a:pPr lvl="1"/>
            <a:r>
              <a:rPr lang="en-US" b="1" dirty="0"/>
              <a:t>Common causes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Serious/life-threatening causes</a:t>
            </a:r>
            <a:r>
              <a:rPr lang="en-US" dirty="0"/>
              <a:t> (red flags, when to suspect them).</a:t>
            </a:r>
          </a:p>
          <a:p>
            <a:r>
              <a:rPr lang="en-US" i="1" dirty="0"/>
              <a:t>Before moving on, take a moment to think—what would be your top 3 differentials?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601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12EE7-D450-E597-F496-2B5E97F2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670D6-11E1-DD96-0BE7-BAEB58D12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Now, let’s refine our differential diagnosis by looking at key history and exam findings.</a:t>
            </a:r>
            <a:endParaRPr lang="en-US" dirty="0"/>
          </a:p>
          <a:p>
            <a:pPr lvl="1"/>
            <a:r>
              <a:rPr lang="en-US" b="1" dirty="0"/>
              <a:t>History Pearls:</a:t>
            </a:r>
            <a:r>
              <a:rPr lang="en-US" dirty="0"/>
              <a:t> What to ask, red flag symptoms.</a:t>
            </a:r>
          </a:p>
          <a:p>
            <a:pPr lvl="1"/>
            <a:r>
              <a:rPr lang="en-US" b="1" dirty="0"/>
              <a:t>Physical Exam Findings:</a:t>
            </a:r>
            <a:r>
              <a:rPr lang="en-US" dirty="0"/>
              <a:t> What to look for.</a:t>
            </a:r>
          </a:p>
          <a:p>
            <a:pPr lvl="1"/>
            <a:r>
              <a:rPr lang="en-US" b="1" dirty="0"/>
              <a:t>Diagnostic Tests:</a:t>
            </a:r>
            <a:r>
              <a:rPr lang="en-US" dirty="0"/>
              <a:t> Labs, imaging, decision rules (e.g., Wells Score, HEART Score).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720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The EM Approach to Undifferentiated Patients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Sick vs Not Sick</a:t>
            </a:r>
          </a:p>
          <a:p>
            <a:r>
              <a:t>ABCs first</a:t>
            </a:r>
          </a:p>
          <a:p>
            <a:r>
              <a:t>Worst-first differential</a:t>
            </a:r>
          </a:p>
          <a:p>
            <a:r>
              <a:t>Frequent reassessment</a:t>
            </a:r>
          </a:p>
          <a:p>
            <a:r>
              <a:t>Disposition thinking early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514</Words>
  <Application>Microsoft Office PowerPoint</Application>
  <PresentationFormat>Widescreen</PresentationFormat>
  <Paragraphs>48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Impact</vt:lpstr>
      <vt:lpstr>Times New Roman</vt:lpstr>
      <vt:lpstr>1_Office Theme</vt:lpstr>
      <vt:lpstr>PowerPoint Presentation</vt:lpstr>
      <vt:lpstr>The Undifferentiated Patient: From Chaos to Clarity A Masterclass in Emergency Medicine Decision-Making</vt:lpstr>
      <vt:lpstr>The First Assessment: Is the Patient Sick or Not Sick?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EM Approach to Undifferentiated Patients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Rubero</dc:creator>
  <cp:lastModifiedBy>Jose Rubero</cp:lastModifiedBy>
  <cp:revision>1</cp:revision>
  <dcterms:created xsi:type="dcterms:W3CDTF">2026-02-23T20:05:22Z</dcterms:created>
  <dcterms:modified xsi:type="dcterms:W3CDTF">2026-02-24T03:01:27Z</dcterms:modified>
</cp:coreProperties>
</file>